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sldIdLst>
    <p:sldId id="256" r:id="rId2"/>
    <p:sldId id="302" r:id="rId3"/>
    <p:sldId id="294" r:id="rId4"/>
    <p:sldId id="301" r:id="rId5"/>
    <p:sldId id="281" r:id="rId6"/>
    <p:sldId id="270" r:id="rId7"/>
    <p:sldId id="272" r:id="rId8"/>
    <p:sldId id="274" r:id="rId9"/>
    <p:sldId id="278" r:id="rId10"/>
    <p:sldId id="279" r:id="rId11"/>
    <p:sldId id="284" r:id="rId12"/>
    <p:sldId id="285" r:id="rId13"/>
    <p:sldId id="286" r:id="rId14"/>
    <p:sldId id="287" r:id="rId15"/>
    <p:sldId id="288" r:id="rId16"/>
    <p:sldId id="289" r:id="rId17"/>
    <p:sldId id="282" r:id="rId18"/>
    <p:sldId id="268" r:id="rId19"/>
    <p:sldId id="269" r:id="rId20"/>
    <p:sldId id="303" r:id="rId21"/>
    <p:sldId id="276" r:id="rId22"/>
    <p:sldId id="263" r:id="rId23"/>
    <p:sldId id="264" r:id="rId24"/>
    <p:sldId id="265" r:id="rId25"/>
    <p:sldId id="266" r:id="rId26"/>
    <p:sldId id="298" r:id="rId27"/>
    <p:sldId id="29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4AE23-C321-4AF2-8B65-1EC5B5310F0C}" type="datetimeFigureOut">
              <a:rPr lang="en-US" smtClean="0"/>
              <a:pPr/>
              <a:t>8/19/2023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4567B-4E06-4AC4-8357-DF12E21949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8;ga346604921_0_1296:notes"/>
          <p:cNvSpPr>
            <a:spLocks noGrp="1" noRot="1" noChangeAspect="1" noTextEdit="1"/>
          </p:cNvSpPr>
          <p:nvPr>
            <p:ph type="sldImg" idx="2"/>
          </p:nvPr>
        </p:nvSpPr>
        <p:spPr>
          <a:xfrm>
            <a:off x="381000" y="685800"/>
            <a:ext cx="6096000" cy="3429000"/>
          </a:xfrm>
          <a:ln>
            <a:miter lim="800000"/>
            <a:headEnd/>
            <a:tailEnd/>
          </a:ln>
        </p:spPr>
      </p:sp>
      <p:sp>
        <p:nvSpPr>
          <p:cNvPr id="19459" name="Google Shape;149;ga346604921_0_1296:notes"/>
          <p:cNvSpPr txBox="1">
            <a:spLocks noGrp="1"/>
          </p:cNvSpPr>
          <p:nvPr>
            <p:ph type="body" idx="1"/>
          </p:nvPr>
        </p:nvSpPr>
        <p:spPr/>
        <p:txBody>
          <a:bodyPr/>
          <a:lstStyle/>
          <a:p>
            <a:pPr marL="0" indent="0" eaLnBrk="1" hangingPunct="1">
              <a:buSzPts val="1100"/>
            </a:pPr>
            <a:endParaRPr lang="en-US" sz="110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68;ga5e0a92e4f_0_0:notes"/>
          <p:cNvSpPr>
            <a:spLocks noGrp="1" noRot="1" noChangeAspect="1" noTextEdit="1"/>
          </p:cNvSpPr>
          <p:nvPr>
            <p:ph type="sldImg" idx="2"/>
          </p:nvPr>
        </p:nvSpPr>
        <p:spPr>
          <a:xfrm>
            <a:off x="381000" y="685800"/>
            <a:ext cx="6096000" cy="3429000"/>
          </a:xfrm>
          <a:ln>
            <a:miter lim="800000"/>
            <a:headEnd/>
            <a:tailEnd/>
          </a:ln>
        </p:spPr>
      </p:sp>
      <p:sp>
        <p:nvSpPr>
          <p:cNvPr id="20483" name="Google Shape;169;ga5e0a92e4f_0_0:notes"/>
          <p:cNvSpPr txBox="1">
            <a:spLocks noGrp="1"/>
          </p:cNvSpPr>
          <p:nvPr>
            <p:ph type="body" idx="1"/>
          </p:nvPr>
        </p:nvSpPr>
        <p:spPr/>
        <p:txBody>
          <a:bodyPr/>
          <a:lstStyle/>
          <a:p>
            <a:pPr marL="0" indent="0" eaLnBrk="1" hangingPunct="1">
              <a:buSzPts val="1100"/>
            </a:pPr>
            <a:endParaRPr lang="en-US" sz="11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202;ga346604921_0_1334:notes"/>
          <p:cNvSpPr>
            <a:spLocks noGrp="1" noRot="1" noChangeAspect="1" noTextEdit="1"/>
          </p:cNvSpPr>
          <p:nvPr>
            <p:ph type="sldImg" idx="2"/>
          </p:nvPr>
        </p:nvSpPr>
        <p:spPr>
          <a:xfrm>
            <a:off x="381000" y="685800"/>
            <a:ext cx="6096000" cy="3429000"/>
          </a:xfrm>
          <a:ln>
            <a:miter lim="800000"/>
            <a:headEnd/>
            <a:tailEnd/>
          </a:ln>
        </p:spPr>
      </p:sp>
      <p:sp>
        <p:nvSpPr>
          <p:cNvPr id="21507" name="Google Shape;203;ga346604921_0_1334:notes"/>
          <p:cNvSpPr txBox="1">
            <a:spLocks noGrp="1"/>
          </p:cNvSpPr>
          <p:nvPr>
            <p:ph type="body" idx="1"/>
          </p:nvPr>
        </p:nvSpPr>
        <p:spPr/>
        <p:txBody>
          <a:bodyPr/>
          <a:lstStyle/>
          <a:p>
            <a:pPr marL="0" indent="0" eaLnBrk="1" hangingPunct="1">
              <a:buSzPts val="1100"/>
            </a:pPr>
            <a:endParaRPr lang="en-US" sz="110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0231ECA-F231-41DE-9865-0CD015B092AB}" type="datetimeFigureOut">
              <a:rPr lang="en-US" smtClean="0"/>
              <a:pPr/>
              <a:t>8/19/2023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B822167-4AFC-4763-9AA1-435ABF0988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231ECA-F231-41DE-9865-0CD015B092AB}"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22167-4AFC-4763-9AA1-435ABF098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10231ECA-F231-41DE-9865-0CD015B092AB}" type="datetimeFigureOut">
              <a:rPr lang="en-US" smtClean="0"/>
              <a:pPr/>
              <a:t>8/19/2023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DB822167-4AFC-4763-9AA1-435ABF0988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515939" y="499597"/>
            <a:ext cx="4937211" cy="1325563"/>
          </a:xfrm>
          <a:prstGeom prst="rect">
            <a:avLst/>
          </a:prstGeom>
          <a:noFill/>
          <a:ln>
            <a:noFill/>
          </a:ln>
        </p:spPr>
        <p:txBody>
          <a:bodyPr spcFirstLastPara="1" tIns="0" anchor="ctr"/>
          <a:lstStyle>
            <a:lvl1pPr lvl="0" algn="l">
              <a:lnSpc>
                <a:spcPct val="90000"/>
              </a:lnSpc>
              <a:spcBef>
                <a:spcPts val="0"/>
              </a:spcBef>
              <a:spcAft>
                <a:spcPts val="0"/>
              </a:spcAft>
              <a:buClr>
                <a:schemeClr val="dk1"/>
              </a:buClr>
              <a:buSzPts val="3200"/>
              <a:buFont typeface="Corbe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538960" y="1825625"/>
            <a:ext cx="4914189" cy="4351339"/>
          </a:xfrm>
          <a:prstGeom prst="rect">
            <a:avLst/>
          </a:prstGeom>
          <a:noFill/>
          <a:ln>
            <a:noFill/>
          </a:ln>
        </p:spPr>
        <p:txBody>
          <a:bodyPr spcFirstLastPara="1" lIns="0" tIns="0" rIns="0" bIns="0"/>
          <a:lstStyle>
            <a:lvl1pPr marL="342900" lvl="0" indent="-285750" algn="l">
              <a:lnSpc>
                <a:spcPct val="90000"/>
              </a:lnSpc>
              <a:spcBef>
                <a:spcPts val="750"/>
              </a:spcBef>
              <a:spcAft>
                <a:spcPts val="0"/>
              </a:spcAft>
              <a:buClr>
                <a:schemeClr val="dk1"/>
              </a:buClr>
              <a:buSzPts val="2400"/>
              <a:buChar char="•"/>
              <a:defRPr sz="1800"/>
            </a:lvl1pPr>
            <a:lvl2pPr marL="685800" lvl="1" indent="-266700" algn="l">
              <a:lnSpc>
                <a:spcPct val="90000"/>
              </a:lnSpc>
              <a:spcBef>
                <a:spcPts val="375"/>
              </a:spcBef>
              <a:spcAft>
                <a:spcPts val="0"/>
              </a:spcAft>
              <a:buClr>
                <a:schemeClr val="dk1"/>
              </a:buClr>
              <a:buSzPts val="2000"/>
              <a:buChar char="•"/>
              <a:defRPr sz="1500"/>
            </a:lvl2pPr>
            <a:lvl3pPr marL="1028700" lvl="2" indent="-257175" algn="l">
              <a:lnSpc>
                <a:spcPct val="90000"/>
              </a:lnSpc>
              <a:spcBef>
                <a:spcPts val="375"/>
              </a:spcBef>
              <a:spcAft>
                <a:spcPts val="0"/>
              </a:spcAft>
              <a:buClr>
                <a:schemeClr val="dk1"/>
              </a:buClr>
              <a:buSzPts val="1800"/>
              <a:buChar char="•"/>
              <a:defRPr sz="1350"/>
            </a:lvl3pPr>
            <a:lvl4pPr marL="1371600" lvl="3" indent="-247650" algn="l">
              <a:lnSpc>
                <a:spcPct val="90000"/>
              </a:lnSpc>
              <a:spcBef>
                <a:spcPts val="375"/>
              </a:spcBef>
              <a:spcAft>
                <a:spcPts val="0"/>
              </a:spcAft>
              <a:buClr>
                <a:schemeClr val="dk1"/>
              </a:buClr>
              <a:buSzPts val="1600"/>
              <a:buChar char="•"/>
              <a:defRPr sz="1200"/>
            </a:lvl4pPr>
            <a:lvl5pPr marL="1714500" lvl="4" indent="-247650" algn="l">
              <a:lnSpc>
                <a:spcPct val="90000"/>
              </a:lnSpc>
              <a:spcBef>
                <a:spcPts val="375"/>
              </a:spcBef>
              <a:spcAft>
                <a:spcPts val="0"/>
              </a:spcAft>
              <a:buClr>
                <a:schemeClr val="dk1"/>
              </a:buClr>
              <a:buSzPts val="1600"/>
              <a:buChar char="•"/>
              <a:defRPr sz="1200"/>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62" name="Google Shape;62;p6"/>
          <p:cNvSpPr>
            <a:spLocks noGrp="1"/>
          </p:cNvSpPr>
          <p:nvPr>
            <p:ph type="pic" idx="2"/>
          </p:nvPr>
        </p:nvSpPr>
        <p:spPr>
          <a:xfrm>
            <a:off x="5455212" y="988536"/>
            <a:ext cx="4884848" cy="4884848"/>
          </a:xfrm>
          <a:prstGeom prst="ellipse">
            <a:avLst/>
          </a:prstGeom>
          <a:solidFill>
            <a:srgbClr val="D8D8D8"/>
          </a:solidFill>
          <a:ln>
            <a:noFill/>
          </a:ln>
        </p:spPr>
        <p:txBody>
          <a:bodyPr spcFirstLastPara="1" lIns="91425" tIns="45700" rIns="91425" bIns="45700" anchor="ctr">
            <a:normAutofit/>
          </a:bodyPr>
          <a:lstStyle>
            <a:lvl1pPr marR="0" lvl="0" algn="ctr" rtl="0">
              <a:lnSpc>
                <a:spcPct val="90000"/>
              </a:lnSpc>
              <a:spcBef>
                <a:spcPts val="75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0" name="Google Shape;59;p6"/>
          <p:cNvSpPr txBox="1">
            <a:spLocks noGrp="1"/>
          </p:cNvSpPr>
          <p:nvPr>
            <p:ph type="sldNum" idx="10"/>
          </p:nvPr>
        </p:nvSpPr>
        <p:spPr>
          <a:xfrm>
            <a:off x="11364384" y="6455834"/>
            <a:ext cx="294216" cy="186267"/>
          </a:xfrm>
        </p:spPr>
        <p:txBody>
          <a:bodyPr spcFirstLastPara="1" wrap="square" anchor="ctr" anchorCtr="0">
            <a:noAutofit/>
          </a:bodyPr>
          <a:lstStyle>
            <a:lvl1pPr marL="0" lvl="0" indent="0" algn="ctr">
              <a:spcBef>
                <a:spcPts val="0"/>
              </a:spcBef>
              <a:buNone/>
              <a:defRPr sz="675">
                <a:solidFill>
                  <a:schemeClr val="lt1"/>
                </a:solidFill>
                <a:latin typeface="Calibri"/>
                <a:ea typeface="Calibri"/>
                <a:cs typeface="Calibri"/>
                <a:sym typeface="Calibri"/>
              </a:defRPr>
            </a:lvl1pPr>
            <a:lvl2pPr marL="0" lvl="1" indent="0" algn="ctr">
              <a:spcBef>
                <a:spcPts val="0"/>
              </a:spcBef>
              <a:buNone/>
              <a:defRPr sz="675">
                <a:solidFill>
                  <a:schemeClr val="lt1"/>
                </a:solidFill>
                <a:latin typeface="Calibri"/>
                <a:ea typeface="Calibri"/>
                <a:cs typeface="Calibri"/>
                <a:sym typeface="Calibri"/>
              </a:defRPr>
            </a:lvl2pPr>
            <a:lvl3pPr marL="0" lvl="2" indent="0" algn="ctr">
              <a:spcBef>
                <a:spcPts val="0"/>
              </a:spcBef>
              <a:buNone/>
              <a:defRPr sz="675">
                <a:solidFill>
                  <a:schemeClr val="lt1"/>
                </a:solidFill>
                <a:latin typeface="Calibri"/>
                <a:ea typeface="Calibri"/>
                <a:cs typeface="Calibri"/>
                <a:sym typeface="Calibri"/>
              </a:defRPr>
            </a:lvl3pPr>
            <a:lvl4pPr marL="0" lvl="3" indent="0" algn="ctr">
              <a:spcBef>
                <a:spcPts val="0"/>
              </a:spcBef>
              <a:buNone/>
              <a:defRPr sz="675">
                <a:solidFill>
                  <a:schemeClr val="lt1"/>
                </a:solidFill>
                <a:latin typeface="Calibri"/>
                <a:ea typeface="Calibri"/>
                <a:cs typeface="Calibri"/>
                <a:sym typeface="Calibri"/>
              </a:defRPr>
            </a:lvl4pPr>
            <a:lvl5pPr marL="0" lvl="4" indent="0" algn="ctr">
              <a:spcBef>
                <a:spcPts val="0"/>
              </a:spcBef>
              <a:buNone/>
              <a:defRPr sz="675">
                <a:solidFill>
                  <a:schemeClr val="lt1"/>
                </a:solidFill>
                <a:latin typeface="Calibri"/>
                <a:ea typeface="Calibri"/>
                <a:cs typeface="Calibri"/>
                <a:sym typeface="Calibri"/>
              </a:defRPr>
            </a:lvl5pPr>
            <a:lvl6pPr marL="0" lvl="5" indent="0" algn="ctr">
              <a:spcBef>
                <a:spcPts val="0"/>
              </a:spcBef>
              <a:buNone/>
              <a:defRPr sz="675">
                <a:solidFill>
                  <a:schemeClr val="lt1"/>
                </a:solidFill>
                <a:latin typeface="Calibri"/>
                <a:ea typeface="Calibri"/>
                <a:cs typeface="Calibri"/>
                <a:sym typeface="Calibri"/>
              </a:defRPr>
            </a:lvl6pPr>
            <a:lvl7pPr marL="0" lvl="6" indent="0" algn="ctr">
              <a:spcBef>
                <a:spcPts val="0"/>
              </a:spcBef>
              <a:buNone/>
              <a:defRPr sz="675">
                <a:solidFill>
                  <a:schemeClr val="lt1"/>
                </a:solidFill>
                <a:latin typeface="Calibri"/>
                <a:ea typeface="Calibri"/>
                <a:cs typeface="Calibri"/>
                <a:sym typeface="Calibri"/>
              </a:defRPr>
            </a:lvl7pPr>
            <a:lvl8pPr marL="0" lvl="7" indent="0" algn="ctr">
              <a:spcBef>
                <a:spcPts val="0"/>
              </a:spcBef>
              <a:buNone/>
              <a:defRPr sz="675">
                <a:solidFill>
                  <a:schemeClr val="lt1"/>
                </a:solidFill>
                <a:latin typeface="Calibri"/>
                <a:ea typeface="Calibri"/>
                <a:cs typeface="Calibri"/>
                <a:sym typeface="Calibri"/>
              </a:defRPr>
            </a:lvl8pPr>
            <a:lvl9pPr marL="0" lvl="8" indent="0" algn="ctr">
              <a:spcBef>
                <a:spcPts val="0"/>
              </a:spcBef>
              <a:buNone/>
              <a:defRPr sz="675">
                <a:solidFill>
                  <a:schemeClr val="lt1"/>
                </a:solidFill>
                <a:latin typeface="Calibri"/>
                <a:ea typeface="Calibri"/>
                <a:cs typeface="Calibri"/>
                <a:sym typeface="Calibri"/>
              </a:defRPr>
            </a:lvl9pPr>
          </a:lstStyle>
          <a:p>
            <a:pPr>
              <a:defRPr/>
            </a:pPr>
            <a:fld id="{4019B39B-B79E-4EF8-941A-59F963F2C66E}"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730000" y="525000"/>
            <a:ext cx="9385200" cy="1218800"/>
          </a:xfrm>
          <a:prstGeom prst="rect">
            <a:avLst/>
          </a:prstGeom>
        </p:spPr>
        <p:txBody>
          <a:bodyPr spcFirstLastPara="1" lIns="91425" tIns="91425" rIns="91425" bIns="91425" anchor="t">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lIns="91425" tIns="91425" rIns="91425" bIns="91425">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 name="Google Shape;47;p4"/>
          <p:cNvSpPr txBox="1">
            <a:spLocks noGrp="1"/>
          </p:cNvSpPr>
          <p:nvPr>
            <p:ph type="sldNum" idx="10"/>
          </p:nvPr>
        </p:nvSpPr>
        <p:spPr>
          <a:xfrm>
            <a:off x="11296653" y="6216652"/>
            <a:ext cx="732367" cy="524933"/>
          </a:xfr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C66B136D-C63F-4298-9235-835F76ECA097}" type="slidenum">
              <a:rPr lang="en"/>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0231ECA-F231-41DE-9865-0CD015B092AB}"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B822167-4AFC-4763-9AA1-435ABF09889F}"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0231ECA-F231-41DE-9865-0CD015B092AB}" type="datetimeFigureOut">
              <a:rPr lang="en-US" smtClean="0"/>
              <a:pPr/>
              <a:t>8/19/2023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DB822167-4AFC-4763-9AA1-435ABF09889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0231ECA-F231-41DE-9865-0CD015B092AB}" type="datetimeFigureOut">
              <a:rPr lang="en-US" smtClean="0"/>
              <a:pPr/>
              <a:t>8/19/2023</a:t>
            </a:fld>
            <a:endParaRPr lang="en-US"/>
          </a:p>
        </p:txBody>
      </p:sp>
      <p:sp>
        <p:nvSpPr>
          <p:cNvPr id="10" name="Slide Number Placeholder 9"/>
          <p:cNvSpPr>
            <a:spLocks noGrp="1"/>
          </p:cNvSpPr>
          <p:nvPr>
            <p:ph type="sldNum" sz="quarter" idx="16"/>
          </p:nvPr>
        </p:nvSpPr>
        <p:spPr/>
        <p:txBody>
          <a:bodyPr rtlCol="0"/>
          <a:lstStyle/>
          <a:p>
            <a:fld id="{DB822167-4AFC-4763-9AA1-435ABF09889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0231ECA-F231-41DE-9865-0CD015B092AB}" type="datetimeFigureOut">
              <a:rPr lang="en-US" smtClean="0"/>
              <a:pPr/>
              <a:t>8/19/2023</a:t>
            </a:fld>
            <a:endParaRPr lang="en-US"/>
          </a:p>
        </p:txBody>
      </p:sp>
      <p:sp>
        <p:nvSpPr>
          <p:cNvPr id="12" name="Slide Number Placeholder 11"/>
          <p:cNvSpPr>
            <a:spLocks noGrp="1"/>
          </p:cNvSpPr>
          <p:nvPr>
            <p:ph type="sldNum" sz="quarter" idx="16"/>
          </p:nvPr>
        </p:nvSpPr>
        <p:spPr/>
        <p:txBody>
          <a:bodyPr rtlCol="0"/>
          <a:lstStyle/>
          <a:p>
            <a:fld id="{DB822167-4AFC-4763-9AA1-435ABF09889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0231ECA-F231-41DE-9865-0CD015B092AB}"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B822167-4AFC-4763-9AA1-435ABF098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31ECA-F231-41DE-9865-0CD015B092AB}"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DB822167-4AFC-4763-9AA1-435ABF098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0231ECA-F231-41DE-9865-0CD015B092AB}"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B822167-4AFC-4763-9AA1-435ABF09889F}"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10231ECA-F231-41DE-9865-0CD015B092AB}" type="datetimeFigureOut">
              <a:rPr lang="en-US" smtClean="0"/>
              <a:pPr/>
              <a:t>8/19/2023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DB822167-4AFC-4763-9AA1-435ABF09889F}"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0231ECA-F231-41DE-9865-0CD015B092AB}" type="datetimeFigureOut">
              <a:rPr lang="en-US" smtClean="0"/>
              <a:pPr/>
              <a:t>8/19/2023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B822167-4AFC-4763-9AA1-435ABF098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0"/>
            <a:ext cx="10134600" cy="3352800"/>
          </a:xfrm>
        </p:spPr>
        <p:txBody>
          <a:bodyPr>
            <a:normAutofit/>
          </a:bodyPr>
          <a:lstStyle/>
          <a:p>
            <a:pPr algn="ctr"/>
            <a:r>
              <a:rPr lang="en-US" sz="3600" b="1" dirty="0">
                <a:solidFill>
                  <a:schemeClr val="tx1"/>
                </a:solidFill>
                <a:latin typeface="Cambria" pitchFamily="18" charset="0"/>
                <a:ea typeface="Cambria" pitchFamily="18" charset="0"/>
              </a:rPr>
              <a:t>Use of Technology for </a:t>
            </a:r>
            <a:br>
              <a:rPr lang="en-US" sz="3600" b="1" dirty="0">
                <a:solidFill>
                  <a:schemeClr val="tx1"/>
                </a:solidFill>
                <a:latin typeface="Cambria" pitchFamily="18" charset="0"/>
                <a:ea typeface="Cambria" pitchFamily="18" charset="0"/>
              </a:rPr>
            </a:br>
            <a:r>
              <a:rPr lang="en-US" sz="3600" b="1" dirty="0">
                <a:solidFill>
                  <a:schemeClr val="tx1"/>
                </a:solidFill>
                <a:latin typeface="Cambria" pitchFamily="18" charset="0"/>
                <a:ea typeface="Cambria" pitchFamily="18" charset="0"/>
              </a:rPr>
              <a:t>better </a:t>
            </a:r>
            <a:br>
              <a:rPr lang="en-US" sz="3600" b="1" dirty="0">
                <a:solidFill>
                  <a:schemeClr val="tx1"/>
                </a:solidFill>
                <a:latin typeface="Cambria" pitchFamily="18" charset="0"/>
                <a:ea typeface="Cambria" pitchFamily="18" charset="0"/>
              </a:rPr>
            </a:br>
            <a:r>
              <a:rPr lang="en-US" sz="3600" b="1" dirty="0">
                <a:solidFill>
                  <a:schemeClr val="tx1"/>
                </a:solidFill>
                <a:latin typeface="Cambria" pitchFamily="18" charset="0"/>
                <a:ea typeface="Cambria" pitchFamily="18" charset="0"/>
              </a:rPr>
              <a:t> Public Asset Management  </a:t>
            </a:r>
            <a:br>
              <a:rPr lang="en-US" sz="3600" b="1" dirty="0">
                <a:solidFill>
                  <a:schemeClr val="tx1"/>
                </a:solidFill>
                <a:latin typeface="Cambria" pitchFamily="18" charset="0"/>
                <a:ea typeface="Cambria" pitchFamily="18" charset="0"/>
              </a:rPr>
            </a:br>
            <a:r>
              <a:rPr lang="en-US" sz="3600" b="1" dirty="0">
                <a:solidFill>
                  <a:schemeClr val="tx1"/>
                </a:solidFill>
                <a:latin typeface="Cambria" pitchFamily="18" charset="0"/>
                <a:ea typeface="Cambria" pitchFamily="18" charset="0"/>
              </a:rPr>
              <a:t>under</a:t>
            </a:r>
            <a:br>
              <a:rPr lang="en-US" sz="3600" b="1" dirty="0">
                <a:solidFill>
                  <a:schemeClr val="tx1"/>
                </a:solidFill>
                <a:latin typeface="Cambria" pitchFamily="18" charset="0"/>
                <a:ea typeface="Cambria" pitchFamily="18" charset="0"/>
              </a:rPr>
            </a:br>
            <a:r>
              <a:rPr lang="en-GB" sz="3600" b="1" dirty="0">
                <a:solidFill>
                  <a:schemeClr val="tx1"/>
                </a:solidFill>
                <a:latin typeface="Cambria" pitchFamily="18" charset="0"/>
                <a:ea typeface="Cambria" pitchFamily="18" charset="0"/>
              </a:rPr>
              <a:t>Rural Development Government Schemes</a:t>
            </a:r>
            <a:endParaRPr lang="en-US" sz="3600" b="1" dirty="0">
              <a:solidFill>
                <a:schemeClr val="tx1"/>
              </a:solidFill>
              <a:latin typeface="Cambria" pitchFamily="18" charset="0"/>
              <a:ea typeface="Cambria" pitchFamily="18" charset="0"/>
            </a:endParaRPr>
          </a:p>
        </p:txBody>
      </p:sp>
      <p:pic>
        <p:nvPicPr>
          <p:cNvPr id="4" name="Picture 3">
            <a:extLst>
              <a:ext uri="{FF2B5EF4-FFF2-40B4-BE49-F238E27FC236}">
                <a16:creationId xmlns:a16="http://schemas.microsoft.com/office/drawing/2014/main" id="{B711B4C8-BA4F-D74A-997D-847612AA06FA}"/>
              </a:ext>
            </a:extLst>
          </p:cNvPr>
          <p:cNvPicPr>
            <a:picLocks noChangeAspect="1"/>
          </p:cNvPicPr>
          <p:nvPr/>
        </p:nvPicPr>
        <p:blipFill>
          <a:blip r:embed="rId2" cstate="print"/>
          <a:stretch>
            <a:fillRect/>
          </a:stretch>
        </p:blipFill>
        <p:spPr>
          <a:xfrm>
            <a:off x="575457" y="154112"/>
            <a:ext cx="1828800" cy="1293688"/>
          </a:xfrm>
          <a:prstGeom prst="rect">
            <a:avLst/>
          </a:prstGeom>
        </p:spPr>
      </p:pic>
      <p:pic>
        <p:nvPicPr>
          <p:cNvPr id="5" name="Picture 4">
            <a:extLst>
              <a:ext uri="{FF2B5EF4-FFF2-40B4-BE49-F238E27FC236}">
                <a16:creationId xmlns:a16="http://schemas.microsoft.com/office/drawing/2014/main" id="{32EE722C-7124-1147-A301-40ECC63695F5}"/>
              </a:ext>
            </a:extLst>
          </p:cNvPr>
          <p:cNvPicPr>
            <a:picLocks noChangeAspect="1"/>
          </p:cNvPicPr>
          <p:nvPr/>
        </p:nvPicPr>
        <p:blipFill>
          <a:blip r:embed="rId3" cstate="print"/>
          <a:stretch>
            <a:fillRect/>
          </a:stretch>
        </p:blipFill>
        <p:spPr>
          <a:xfrm>
            <a:off x="5257800" y="154112"/>
            <a:ext cx="998514" cy="1293688"/>
          </a:xfrm>
          <a:prstGeom prst="rect">
            <a:avLst/>
          </a:prstGeom>
        </p:spPr>
      </p:pic>
      <p:pic>
        <p:nvPicPr>
          <p:cNvPr id="6" name="Picture 5">
            <a:extLst>
              <a:ext uri="{FF2B5EF4-FFF2-40B4-BE49-F238E27FC236}">
                <a16:creationId xmlns:a16="http://schemas.microsoft.com/office/drawing/2014/main" id="{1E4EEE72-EC67-7C49-B0E1-87BA4F1C3CBB}"/>
              </a:ext>
            </a:extLst>
          </p:cNvPr>
          <p:cNvPicPr>
            <a:picLocks noChangeAspect="1"/>
          </p:cNvPicPr>
          <p:nvPr/>
        </p:nvPicPr>
        <p:blipFill>
          <a:blip r:embed="rId4"/>
          <a:stretch>
            <a:fillRect/>
          </a:stretch>
        </p:blipFill>
        <p:spPr>
          <a:xfrm>
            <a:off x="10363200" y="77912"/>
            <a:ext cx="1096818" cy="152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11506200" cy="6400800"/>
          </a:xfrm>
        </p:spPr>
        <p:txBody>
          <a:bodyPr>
            <a:normAutofit/>
          </a:bodyPr>
          <a:lstStyle/>
          <a:p>
            <a:pPr algn="ctr">
              <a:buNone/>
            </a:pPr>
            <a:r>
              <a:rPr lang="en-IN" sz="3000" b="1" dirty="0">
                <a:latin typeface="Cambria" pitchFamily="18" charset="0"/>
                <a:ea typeface="Cambria" pitchFamily="18" charset="0"/>
              </a:rPr>
              <a:t>Usage of Drone by Ombudsperson</a:t>
            </a:r>
          </a:p>
          <a:p>
            <a:pPr>
              <a:buNone/>
            </a:pPr>
            <a:endParaRPr lang="en-US" b="1" dirty="0">
              <a:latin typeface="Cambria" pitchFamily="18" charset="0"/>
              <a:ea typeface="Cambria" pitchFamily="18" charset="0"/>
            </a:endParaRPr>
          </a:p>
          <a:p>
            <a:pPr>
              <a:buNone/>
            </a:pPr>
            <a:endParaRPr lang="en-US" b="1" dirty="0">
              <a:latin typeface="Cambria" pitchFamily="18" charset="0"/>
              <a:ea typeface="Cambria" pitchFamily="18" charset="0"/>
            </a:endParaRPr>
          </a:p>
          <a:p>
            <a:pPr algn="just"/>
            <a:r>
              <a:rPr lang="en-IN" sz="2400" dirty="0">
                <a:latin typeface="Cambria" pitchFamily="18" charset="0"/>
                <a:ea typeface="Cambria" pitchFamily="18" charset="0"/>
              </a:rPr>
              <a:t>For efficient monitoring and redressal of grievances the Ministry decided that the Ombudsperson may use Drone technology for verification of the works virtually.</a:t>
            </a:r>
          </a:p>
          <a:p>
            <a:pPr algn="just"/>
            <a:endParaRPr lang="en-IN" sz="2400" dirty="0">
              <a:latin typeface="Cambria" pitchFamily="18" charset="0"/>
              <a:ea typeface="Cambria" pitchFamily="18" charset="0"/>
            </a:endParaRPr>
          </a:p>
          <a:p>
            <a:pPr algn="just"/>
            <a:r>
              <a:rPr lang="en-IN" sz="2400" dirty="0">
                <a:latin typeface="Cambria" pitchFamily="18" charset="0"/>
                <a:ea typeface="Cambria" pitchFamily="18" charset="0"/>
              </a:rPr>
              <a:t>On request of Ombudsperson, State to provide service of drone and related required item for viewing the work site livestream at district </a:t>
            </a:r>
            <a:r>
              <a:rPr lang="en-IN" sz="2400" dirty="0" err="1">
                <a:latin typeface="Cambria" pitchFamily="18" charset="0"/>
                <a:ea typeface="Cambria" pitchFamily="18" charset="0"/>
              </a:rPr>
              <a:t>hqr</a:t>
            </a:r>
            <a:r>
              <a:rPr lang="en-IN" sz="2400" dirty="0">
                <a:latin typeface="Cambria" pitchFamily="18" charset="0"/>
                <a:ea typeface="Cambria" pitchFamily="18" charset="0"/>
              </a:rPr>
              <a:t>. </a:t>
            </a:r>
          </a:p>
          <a:p>
            <a:pPr algn="just"/>
            <a:endParaRPr lang="en-IN" sz="2400" dirty="0">
              <a:latin typeface="Cambria" pitchFamily="18" charset="0"/>
              <a:ea typeface="Cambria" pitchFamily="18" charset="0"/>
            </a:endParaRPr>
          </a:p>
          <a:p>
            <a:pPr algn="just"/>
            <a:r>
              <a:rPr lang="en-IN" sz="2400" dirty="0">
                <a:latin typeface="Cambria" pitchFamily="18" charset="0"/>
                <a:ea typeface="Cambria" pitchFamily="18" charset="0"/>
              </a:rPr>
              <a:t>Expenditure on drone service for the Ombudsperson to be booked under administrative head of the scheme at the district level. </a:t>
            </a:r>
          </a:p>
          <a:p>
            <a:pPr algn="just"/>
            <a:endParaRPr lang="en-IN" sz="2400" dirty="0">
              <a:latin typeface="Cambria" pitchFamily="18" charset="0"/>
              <a:ea typeface="Cambria" pitchFamily="18" charset="0"/>
            </a:endParaRPr>
          </a:p>
          <a:p>
            <a:pPr algn="just"/>
            <a:r>
              <a:rPr lang="en-IN" sz="2400" dirty="0">
                <a:latin typeface="Cambria" pitchFamily="18" charset="0"/>
                <a:ea typeface="Cambria" pitchFamily="18" charset="0"/>
              </a:rPr>
              <a:t>Ombudsperson to be provided services within 15 days of the request</a:t>
            </a:r>
            <a:r>
              <a:rPr lang="en-IN" sz="2600" dirty="0">
                <a:latin typeface="Cambria" pitchFamily="18" charset="0"/>
                <a:ea typeface="Cambria" pitchFamily="18" charset="0"/>
              </a:rPr>
              <a:t>.</a:t>
            </a:r>
            <a:endParaRPr lang="en-US" sz="2600" dirty="0">
              <a:latin typeface="Cambria" pitchFamily="18" charset="0"/>
              <a:ea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152400"/>
            <a:ext cx="6447501" cy="1053548"/>
          </a:xfrm>
        </p:spPr>
        <p:txBody>
          <a:bodyPr>
            <a:normAutofit/>
          </a:bodyPr>
          <a:lstStyle/>
          <a:p>
            <a:r>
              <a:rPr lang="en-I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About the </a:t>
            </a:r>
            <a:r>
              <a:rPr lang="en-I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Jaldoot</a:t>
            </a:r>
            <a:r>
              <a:rPr lang="en-I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a:solidFill>
                  <a:schemeClr val="tx1"/>
                </a:solidFill>
                <a:latin typeface="Cambria" panose="02040503050406030204" pitchFamily="18" charset="0"/>
                <a:ea typeface="Cambria" panose="02040503050406030204" pitchFamily="18" charset="0"/>
              </a:rPr>
              <a:t>in MGNREGA </a:t>
            </a:r>
            <a:endParaRPr lang="en-I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Content Placeholder 2"/>
          <p:cNvSpPr>
            <a:spLocks noGrp="1"/>
          </p:cNvSpPr>
          <p:nvPr>
            <p:ph sz="quarter" idx="1"/>
          </p:nvPr>
        </p:nvSpPr>
        <p:spPr>
          <a:xfrm>
            <a:off x="457200" y="1752600"/>
            <a:ext cx="11049000" cy="4405006"/>
          </a:xfrm>
        </p:spPr>
        <p:txBody>
          <a:bodyPr>
            <a:normAutofit/>
          </a:bodyPr>
          <a:lstStyle/>
          <a:p>
            <a:pPr marL="539750" indent="-487363" algn="just"/>
            <a:r>
              <a:rPr lang="en-US" sz="2400" dirty="0">
                <a:latin typeface="Times New Roman" panose="02020603050405020304" pitchFamily="18" charset="0"/>
                <a:cs typeface="Times New Roman" panose="02020603050405020304" pitchFamily="18" charset="0"/>
              </a:rPr>
              <a:t>Ensuring adequate water availability and supply in the rural parts of the country is a National priority</a:t>
            </a:r>
          </a:p>
          <a:p>
            <a:pPr marL="539750" indent="-487363" algn="just"/>
            <a:endParaRPr lang="en-US" sz="100" dirty="0">
              <a:latin typeface="Times New Roman" panose="02020603050405020304" pitchFamily="18" charset="0"/>
              <a:cs typeface="Times New Roman" panose="02020603050405020304" pitchFamily="18" charset="0"/>
            </a:endParaRPr>
          </a:p>
          <a:p>
            <a:pPr marL="539750" indent="-487363" algn="just"/>
            <a:r>
              <a:rPr lang="en-US" sz="2400" dirty="0">
                <a:latin typeface="Times New Roman" panose="02020603050405020304" pitchFamily="18" charset="0"/>
                <a:cs typeface="Times New Roman" panose="02020603050405020304" pitchFamily="18" charset="0"/>
              </a:rPr>
              <a:t>Systematic measurements of the existing depth of groundwater level on a broad basis necessary to improve groundwater level.</a:t>
            </a:r>
          </a:p>
          <a:p>
            <a:pPr marL="539750" indent="-487363" algn="just"/>
            <a:endParaRPr lang="en-US" sz="2400" dirty="0">
              <a:latin typeface="Times New Roman" panose="02020603050405020304" pitchFamily="18" charset="0"/>
              <a:cs typeface="Times New Roman" panose="02020603050405020304" pitchFamily="18" charset="0"/>
            </a:endParaRPr>
          </a:p>
          <a:p>
            <a:pPr marL="539750" indent="-487363" algn="just"/>
            <a:r>
              <a:rPr lang="en-US" sz="2400" dirty="0" err="1">
                <a:latin typeface="Times New Roman" panose="02020603050405020304" pitchFamily="18" charset="0"/>
                <a:cs typeface="Times New Roman" panose="02020603050405020304" pitchFamily="18" charset="0"/>
              </a:rPr>
              <a:t>MoRD</a:t>
            </a:r>
            <a:r>
              <a:rPr lang="en-US" sz="2400" dirty="0">
                <a:latin typeface="Times New Roman" panose="02020603050405020304" pitchFamily="18" charset="0"/>
                <a:cs typeface="Times New Roman" panose="02020603050405020304" pitchFamily="18" charset="0"/>
              </a:rPr>
              <a:t> and the </a:t>
            </a:r>
            <a:r>
              <a:rPr lang="en-US" sz="2400" dirty="0" err="1">
                <a:latin typeface="Times New Roman" panose="02020603050405020304" pitchFamily="18" charset="0"/>
                <a:cs typeface="Times New Roman" panose="02020603050405020304" pitchFamily="18" charset="0"/>
              </a:rPr>
              <a:t>MoPR</a:t>
            </a:r>
            <a:r>
              <a:rPr lang="en-US" sz="2400" dirty="0">
                <a:latin typeface="Times New Roman" panose="02020603050405020304" pitchFamily="18" charset="0"/>
                <a:cs typeface="Times New Roman" panose="02020603050405020304" pitchFamily="18" charset="0"/>
              </a:rPr>
              <a:t> jointly developed “</a:t>
            </a:r>
            <a:r>
              <a:rPr lang="en-US" sz="2400" dirty="0" err="1">
                <a:latin typeface="Times New Roman" panose="02020603050405020304" pitchFamily="18" charset="0"/>
                <a:cs typeface="Times New Roman" panose="02020603050405020304" pitchFamily="18" charset="0"/>
              </a:rPr>
              <a:t>Jaldoot</a:t>
            </a:r>
            <a:r>
              <a:rPr lang="en-US" sz="2400" dirty="0">
                <a:latin typeface="Times New Roman" panose="02020603050405020304" pitchFamily="18" charset="0"/>
                <a:cs typeface="Times New Roman" panose="02020603050405020304" pitchFamily="18" charset="0"/>
              </a:rPr>
              <a:t> App” for measuring  water level.</a:t>
            </a:r>
          </a:p>
          <a:p>
            <a:pPr marL="539750" indent="-487363" algn="just"/>
            <a:endParaRPr lang="en-US" sz="2400" dirty="0">
              <a:latin typeface="Times New Roman" panose="02020603050405020304" pitchFamily="18" charset="0"/>
              <a:cs typeface="Times New Roman" panose="02020603050405020304" pitchFamily="18" charset="0"/>
            </a:endParaRPr>
          </a:p>
          <a:p>
            <a:pPr marL="539750" indent="-487363" algn="just"/>
            <a:r>
              <a:rPr lang="en-US" sz="2400" dirty="0">
                <a:latin typeface="Times New Roman" panose="02020603050405020304" pitchFamily="18" charset="0"/>
                <a:cs typeface="Times New Roman" panose="02020603050405020304" pitchFamily="18" charset="0"/>
              </a:rPr>
              <a:t>This enables groundwater monitoring, water budgeting and planning for water harvesting and conservation related works.</a:t>
            </a:r>
          </a:p>
        </p:txBody>
      </p:sp>
    </p:spTree>
    <p:extLst>
      <p:ext uri="{BB962C8B-B14F-4D97-AF65-F5344CB8AC3E}">
        <p14:creationId xmlns:p14="http://schemas.microsoft.com/office/powerpoint/2010/main" val="140706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228601"/>
            <a:ext cx="7188199" cy="894521"/>
          </a:xfrm>
        </p:spPr>
        <p:txBody>
          <a:bodyPr>
            <a:normAutofit/>
          </a:bodyPr>
          <a:lstStyle/>
          <a:p>
            <a:r>
              <a:rPr lang="en-IN" sz="2800" b="1" dirty="0">
                <a:solidFill>
                  <a:schemeClr val="tx1"/>
                </a:solidFill>
                <a:latin typeface="Times New Roman" panose="02020603050405020304" pitchFamily="18" charset="0"/>
                <a:cs typeface="Times New Roman" panose="02020603050405020304" pitchFamily="18" charset="0"/>
              </a:rPr>
              <a:t>Usage of </a:t>
            </a:r>
            <a:r>
              <a:rPr lang="en-IN" sz="2800" b="1" dirty="0" err="1">
                <a:solidFill>
                  <a:schemeClr val="tx1"/>
                </a:solidFill>
                <a:latin typeface="Times New Roman" panose="02020603050405020304" pitchFamily="18" charset="0"/>
                <a:cs typeface="Times New Roman" panose="02020603050405020304" pitchFamily="18" charset="0"/>
              </a:rPr>
              <a:t>Jaldoot</a:t>
            </a:r>
            <a:r>
              <a:rPr lang="en-IN" sz="2800" b="1" dirty="0">
                <a:solidFill>
                  <a:schemeClr val="tx1"/>
                </a:solidFill>
                <a:latin typeface="Times New Roman" panose="02020603050405020304" pitchFamily="18" charset="0"/>
                <a:cs typeface="Times New Roman" panose="02020603050405020304" pitchFamily="18" charset="0"/>
              </a:rPr>
              <a:t> App</a:t>
            </a:r>
          </a:p>
        </p:txBody>
      </p:sp>
      <p:sp>
        <p:nvSpPr>
          <p:cNvPr id="3" name="Content Placeholder 2"/>
          <p:cNvSpPr>
            <a:spLocks noGrp="1"/>
          </p:cNvSpPr>
          <p:nvPr>
            <p:ph sz="quarter" idx="1"/>
          </p:nvPr>
        </p:nvSpPr>
        <p:spPr>
          <a:xfrm>
            <a:off x="228600" y="1524001"/>
            <a:ext cx="11430000" cy="5181599"/>
          </a:xfrm>
        </p:spPr>
        <p:txBody>
          <a:bodyPr>
            <a:noAutofit/>
          </a:bodyPr>
          <a:lstStyle/>
          <a:p>
            <a:pPr algn="just">
              <a:buClr>
                <a:schemeClr val="accent2"/>
              </a:buClr>
            </a:pPr>
            <a:r>
              <a:rPr lang="en-US" sz="2400" dirty="0">
                <a:latin typeface="Times New Roman" panose="02020603050405020304" pitchFamily="18" charset="0"/>
                <a:cs typeface="Times New Roman" panose="02020603050405020304" pitchFamily="18" charset="0"/>
              </a:rPr>
              <a:t>Gram </a:t>
            </a:r>
            <a:r>
              <a:rPr lang="en-US" sz="2400" dirty="0" err="1">
                <a:latin typeface="Times New Roman" panose="02020603050405020304" pitchFamily="18" charset="0"/>
                <a:cs typeface="Times New Roman" panose="02020603050405020304" pitchFamily="18" charset="0"/>
              </a:rPr>
              <a:t>Rojgar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Sahayak</a:t>
            </a:r>
            <a:r>
              <a:rPr lang="en-US" sz="2400" dirty="0">
                <a:latin typeface="Times New Roman" panose="02020603050405020304" pitchFamily="18" charset="0"/>
                <a:cs typeface="Times New Roman" panose="02020603050405020304" pitchFamily="18" charset="0"/>
              </a:rPr>
              <a:t>(GRS) employed in Mahatma Gandhi NREGS may be provided with the additional responsibility as ‘</a:t>
            </a:r>
            <a:r>
              <a:rPr lang="en-US" sz="2400" dirty="0" err="1">
                <a:latin typeface="Times New Roman" panose="02020603050405020304" pitchFamily="18" charset="0"/>
                <a:cs typeface="Times New Roman" panose="02020603050405020304" pitchFamily="18" charset="0"/>
              </a:rPr>
              <a:t>Jaldoots</a:t>
            </a:r>
            <a:r>
              <a:rPr lang="en-US" sz="2400" dirty="0">
                <a:latin typeface="Times New Roman" panose="02020603050405020304" pitchFamily="18" charset="0"/>
                <a:cs typeface="Times New Roman" panose="02020603050405020304" pitchFamily="18" charset="0"/>
              </a:rPr>
              <a:t>’.</a:t>
            </a:r>
          </a:p>
          <a:p>
            <a:pPr algn="just">
              <a:buClr>
                <a:schemeClr val="accent2"/>
              </a:buClr>
            </a:pPr>
            <a:r>
              <a:rPr lang="en-US" sz="2400" dirty="0">
                <a:latin typeface="Times New Roman" panose="02020603050405020304" pitchFamily="18" charset="0"/>
                <a:cs typeface="Times New Roman" panose="02020603050405020304" pitchFamily="18" charset="0"/>
              </a:rPr>
              <a:t>In every village, 2-3 open wells need to be selected as samples of the ground water level.</a:t>
            </a:r>
          </a:p>
          <a:p>
            <a:pPr algn="just">
              <a:buClr>
                <a:schemeClr val="accent2"/>
              </a:buCl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Jaldoots</a:t>
            </a:r>
            <a:r>
              <a:rPr lang="en-US" sz="2400" dirty="0">
                <a:latin typeface="Times New Roman" panose="02020603050405020304" pitchFamily="18" charset="0"/>
                <a:cs typeface="Times New Roman" panose="02020603050405020304" pitchFamily="18" charset="0"/>
              </a:rPr>
              <a:t> will enter measurement data of ground water levels through the </a:t>
            </a:r>
            <a:r>
              <a:rPr lang="en-US" sz="2400" dirty="0" err="1">
                <a:latin typeface="Times New Roman" panose="02020603050405020304" pitchFamily="18" charset="0"/>
                <a:cs typeface="Times New Roman" panose="02020603050405020304" pitchFamily="18" charset="0"/>
              </a:rPr>
              <a:t>Jaldoot</a:t>
            </a:r>
            <a:r>
              <a:rPr lang="en-US" sz="2400" dirty="0">
                <a:latin typeface="Times New Roman" panose="02020603050405020304" pitchFamily="18" charset="0"/>
                <a:cs typeface="Times New Roman" panose="02020603050405020304" pitchFamily="18" charset="0"/>
              </a:rPr>
              <a:t> app twice in a year (pre-monsoon and post-monsoon). </a:t>
            </a:r>
          </a:p>
          <a:p>
            <a:pPr algn="just">
              <a:buClr>
                <a:schemeClr val="accent2"/>
              </a:buClr>
            </a:pPr>
            <a:r>
              <a:rPr lang="en-US" sz="2400" dirty="0">
                <a:latin typeface="Times New Roman" panose="02020603050405020304" pitchFamily="18" charset="0"/>
                <a:cs typeface="Times New Roman" panose="02020603050405020304" pitchFamily="18" charset="0"/>
              </a:rPr>
              <a:t>Geo-tagged photographs also needs to be uploaded through the app.</a:t>
            </a:r>
          </a:p>
          <a:p>
            <a:pPr algn="just">
              <a:buClr>
                <a:schemeClr val="accent2"/>
              </a:buClr>
            </a:pPr>
            <a:r>
              <a:rPr lang="en-US" sz="2400" dirty="0">
                <a:latin typeface="Times New Roman" panose="02020603050405020304" pitchFamily="18" charset="0"/>
                <a:cs typeface="Times New Roman" panose="02020603050405020304" pitchFamily="18" charset="0"/>
              </a:rPr>
              <a:t>Regular data would be integrated with the database of National Water Informatics Centre (NWIC).</a:t>
            </a:r>
          </a:p>
          <a:p>
            <a:pPr algn="just">
              <a:buClr>
                <a:schemeClr val="accent2"/>
              </a:buClr>
            </a:pPr>
            <a:r>
              <a:rPr lang="en-US" sz="2400" dirty="0">
                <a:latin typeface="Times New Roman" panose="02020603050405020304" pitchFamily="18" charset="0"/>
                <a:cs typeface="Times New Roman" panose="02020603050405020304" pitchFamily="18" charset="0"/>
              </a:rPr>
              <a:t>This will be </a:t>
            </a:r>
            <a:r>
              <a:rPr lang="en-US" sz="2400" dirty="0" err="1">
                <a:latin typeface="Times New Roman" panose="02020603050405020304" pitchFamily="18" charset="0"/>
                <a:cs typeface="Times New Roman" panose="02020603050405020304" pitchFamily="18" charset="0"/>
              </a:rPr>
              <a:t>utilised</a:t>
            </a:r>
            <a:r>
              <a:rPr lang="en-US" sz="2400" dirty="0">
                <a:latin typeface="Times New Roman" panose="02020603050405020304" pitchFamily="18" charset="0"/>
                <a:cs typeface="Times New Roman" panose="02020603050405020304" pitchFamily="18" charset="0"/>
              </a:rPr>
              <a:t> for analysis and display of various useful reports like Water level report, Monsoon Report and Registered user report.</a:t>
            </a:r>
          </a:p>
        </p:txBody>
      </p:sp>
    </p:spTree>
    <p:extLst>
      <p:ext uri="{BB962C8B-B14F-4D97-AF65-F5344CB8AC3E}">
        <p14:creationId xmlns:p14="http://schemas.microsoft.com/office/powerpoint/2010/main" val="219839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with medium confidence">
            <a:extLst>
              <a:ext uri="{FF2B5EF4-FFF2-40B4-BE49-F238E27FC236}">
                <a16:creationId xmlns:a16="http://schemas.microsoft.com/office/drawing/2014/main" id="{F6ADC726-AC47-2E85-28A1-74AEFC0E435A}"/>
              </a:ext>
            </a:extLst>
          </p:cNvPr>
          <p:cNvPicPr>
            <a:picLocks noChangeAspect="1"/>
          </p:cNvPicPr>
          <p:nvPr/>
        </p:nvPicPr>
        <p:blipFill rotWithShape="1">
          <a:blip r:embed="rId2"/>
          <a:srcRect t="3622"/>
          <a:stretch/>
        </p:blipFill>
        <p:spPr>
          <a:xfrm>
            <a:off x="2057400" y="978679"/>
            <a:ext cx="2106086" cy="5650722"/>
          </a:xfrm>
          <a:prstGeom prst="rect">
            <a:avLst/>
          </a:prstGeom>
          <a:ln>
            <a:solidFill>
              <a:schemeClr val="tx1"/>
            </a:solidFill>
          </a:ln>
        </p:spPr>
      </p:pic>
      <p:pic>
        <p:nvPicPr>
          <p:cNvPr id="5" name="Picture 4" descr="A screenshot of a login screen&#10;&#10;Description automatically generated with medium confidence">
            <a:extLst>
              <a:ext uri="{FF2B5EF4-FFF2-40B4-BE49-F238E27FC236}">
                <a16:creationId xmlns:a16="http://schemas.microsoft.com/office/drawing/2014/main" id="{1830152C-645C-608F-B0DF-DEBE29E16761}"/>
              </a:ext>
            </a:extLst>
          </p:cNvPr>
          <p:cNvPicPr>
            <a:picLocks noChangeAspect="1"/>
          </p:cNvPicPr>
          <p:nvPr/>
        </p:nvPicPr>
        <p:blipFill rotWithShape="1">
          <a:blip r:embed="rId3"/>
          <a:srcRect t="3365"/>
          <a:stretch/>
        </p:blipFill>
        <p:spPr>
          <a:xfrm>
            <a:off x="7495114" y="930754"/>
            <a:ext cx="2106086" cy="5698646"/>
          </a:xfrm>
          <a:prstGeom prst="rect">
            <a:avLst/>
          </a:prstGeom>
          <a:ln>
            <a:solidFill>
              <a:schemeClr val="tx1"/>
            </a:solidFill>
          </a:ln>
        </p:spPr>
      </p:pic>
      <p:sp>
        <p:nvSpPr>
          <p:cNvPr id="2" name="TextBox 1">
            <a:extLst>
              <a:ext uri="{FF2B5EF4-FFF2-40B4-BE49-F238E27FC236}">
                <a16:creationId xmlns:a16="http://schemas.microsoft.com/office/drawing/2014/main" id="{235DF25A-271D-26CC-0A7A-E6AAB586EEFA}"/>
              </a:ext>
            </a:extLst>
          </p:cNvPr>
          <p:cNvSpPr txBox="1"/>
          <p:nvPr/>
        </p:nvSpPr>
        <p:spPr>
          <a:xfrm>
            <a:off x="5181600" y="1066800"/>
            <a:ext cx="1279046" cy="1477328"/>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Login Screen</a:t>
            </a:r>
          </a:p>
          <a:p>
            <a:endParaRPr lang="en-US" dirty="0"/>
          </a:p>
          <a:p>
            <a:endParaRPr lang="en-US" dirty="0"/>
          </a:p>
        </p:txBody>
      </p:sp>
      <p:cxnSp>
        <p:nvCxnSpPr>
          <p:cNvPr id="6" name="Straight Arrow Connector 5">
            <a:extLst>
              <a:ext uri="{FF2B5EF4-FFF2-40B4-BE49-F238E27FC236}">
                <a16:creationId xmlns:a16="http://schemas.microsoft.com/office/drawing/2014/main" id="{8CACF594-EF78-6589-CA7B-DFF8A08F66E3}"/>
              </a:ext>
            </a:extLst>
          </p:cNvPr>
          <p:cNvCxnSpPr>
            <a:cxnSpLocks/>
          </p:cNvCxnSpPr>
          <p:nvPr/>
        </p:nvCxnSpPr>
        <p:spPr>
          <a:xfrm rot="10800000" flipV="1">
            <a:off x="4390033" y="2362202"/>
            <a:ext cx="639168" cy="455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033216-68B2-C646-F650-F24F5F9B4C66}"/>
              </a:ext>
            </a:extLst>
          </p:cNvPr>
          <p:cNvSpPr txBox="1"/>
          <p:nvPr/>
        </p:nvSpPr>
        <p:spPr>
          <a:xfrm>
            <a:off x="4908611" y="2804989"/>
            <a:ext cx="2019454" cy="1754326"/>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Input your User ID</a:t>
            </a:r>
            <a:r>
              <a:rPr lang="en-US" dirty="0"/>
              <a:t> </a:t>
            </a:r>
          </a:p>
          <a:p>
            <a:pPr algn="ctr"/>
            <a:r>
              <a:rPr lang="en-US" dirty="0"/>
              <a:t>&amp; </a:t>
            </a:r>
          </a:p>
          <a:p>
            <a:pPr algn="ctr"/>
            <a:r>
              <a:rPr lang="en-US" b="1" dirty="0"/>
              <a:t>Password </a:t>
            </a:r>
          </a:p>
          <a:p>
            <a:endParaRPr lang="en-US" dirty="0"/>
          </a:p>
          <a:p>
            <a:endParaRPr lang="en-US" dirty="0"/>
          </a:p>
        </p:txBody>
      </p:sp>
      <p:cxnSp>
        <p:nvCxnSpPr>
          <p:cNvPr id="10" name="Straight Arrow Connector 9">
            <a:extLst>
              <a:ext uri="{FF2B5EF4-FFF2-40B4-BE49-F238E27FC236}">
                <a16:creationId xmlns:a16="http://schemas.microsoft.com/office/drawing/2014/main" id="{D275645E-C712-95FA-A1C2-53AD115263ED}"/>
              </a:ext>
            </a:extLst>
          </p:cNvPr>
          <p:cNvCxnSpPr>
            <a:cxnSpLocks/>
          </p:cNvCxnSpPr>
          <p:nvPr/>
        </p:nvCxnSpPr>
        <p:spPr>
          <a:xfrm>
            <a:off x="6324600" y="4724401"/>
            <a:ext cx="1058134" cy="4855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with medium confidence">
            <a:extLst>
              <a:ext uri="{FF2B5EF4-FFF2-40B4-BE49-F238E27FC236}">
                <a16:creationId xmlns:a16="http://schemas.microsoft.com/office/drawing/2014/main" id="{704FDFEF-3610-04CE-DBB8-FFC89DF0B458}"/>
              </a:ext>
            </a:extLst>
          </p:cNvPr>
          <p:cNvPicPr>
            <a:picLocks noChangeAspect="1"/>
          </p:cNvPicPr>
          <p:nvPr/>
        </p:nvPicPr>
        <p:blipFill>
          <a:blip r:embed="rId2"/>
          <a:stretch>
            <a:fillRect/>
          </a:stretch>
        </p:blipFill>
        <p:spPr>
          <a:xfrm>
            <a:off x="2014588" y="246743"/>
            <a:ext cx="2203101" cy="6364514"/>
          </a:xfrm>
          <a:prstGeom prst="rect">
            <a:avLst/>
          </a:prstGeom>
          <a:ln>
            <a:solidFill>
              <a:schemeClr val="tx1"/>
            </a:solidFill>
          </a:ln>
        </p:spPr>
      </p:pic>
      <p:pic>
        <p:nvPicPr>
          <p:cNvPr id="5" name="Picture 4" descr="A picture containing text, screenshot, software&#10;&#10;Description automatically generated">
            <a:extLst>
              <a:ext uri="{FF2B5EF4-FFF2-40B4-BE49-F238E27FC236}">
                <a16:creationId xmlns:a16="http://schemas.microsoft.com/office/drawing/2014/main" id="{01BA4D21-E6C8-3063-AA92-368BA6AA2221}"/>
              </a:ext>
            </a:extLst>
          </p:cNvPr>
          <p:cNvPicPr>
            <a:picLocks noChangeAspect="1"/>
          </p:cNvPicPr>
          <p:nvPr/>
        </p:nvPicPr>
        <p:blipFill>
          <a:blip r:embed="rId3"/>
          <a:stretch>
            <a:fillRect/>
          </a:stretch>
        </p:blipFill>
        <p:spPr>
          <a:xfrm>
            <a:off x="7550298" y="259571"/>
            <a:ext cx="2203102" cy="6364515"/>
          </a:xfrm>
          <a:prstGeom prst="rect">
            <a:avLst/>
          </a:prstGeom>
          <a:ln>
            <a:solidFill>
              <a:schemeClr val="tx1"/>
            </a:solidFill>
          </a:ln>
        </p:spPr>
      </p:pic>
      <p:sp>
        <p:nvSpPr>
          <p:cNvPr id="2" name="TextBox 1">
            <a:extLst>
              <a:ext uri="{FF2B5EF4-FFF2-40B4-BE49-F238E27FC236}">
                <a16:creationId xmlns:a16="http://schemas.microsoft.com/office/drawing/2014/main" id="{FA62CECF-350B-1383-5EAF-0B89AC2C596E}"/>
              </a:ext>
            </a:extLst>
          </p:cNvPr>
          <p:cNvSpPr txBox="1"/>
          <p:nvPr/>
        </p:nvSpPr>
        <p:spPr>
          <a:xfrm>
            <a:off x="4641704" y="708304"/>
            <a:ext cx="1973046" cy="923330"/>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Select your Area </a:t>
            </a:r>
          </a:p>
          <a:p>
            <a:endParaRPr lang="en-US" dirty="0"/>
          </a:p>
        </p:txBody>
      </p:sp>
      <p:cxnSp>
        <p:nvCxnSpPr>
          <p:cNvPr id="4" name="Straight Arrow Connector 3">
            <a:extLst>
              <a:ext uri="{FF2B5EF4-FFF2-40B4-BE49-F238E27FC236}">
                <a16:creationId xmlns:a16="http://schemas.microsoft.com/office/drawing/2014/main" id="{A3D0FE9C-C8A1-2F10-5F1E-5F588C968B17}"/>
              </a:ext>
            </a:extLst>
          </p:cNvPr>
          <p:cNvCxnSpPr>
            <a:cxnSpLocks/>
          </p:cNvCxnSpPr>
          <p:nvPr/>
        </p:nvCxnSpPr>
        <p:spPr>
          <a:xfrm flipH="1">
            <a:off x="3900378" y="1413250"/>
            <a:ext cx="741327" cy="2183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2A266C-BE58-897D-94FA-963E2204D856}"/>
              </a:ext>
            </a:extLst>
          </p:cNvPr>
          <p:cNvSpPr txBox="1"/>
          <p:nvPr/>
        </p:nvSpPr>
        <p:spPr>
          <a:xfrm>
            <a:off x="5218676" y="3385960"/>
            <a:ext cx="2165585" cy="923330"/>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Select your Village</a:t>
            </a:r>
          </a:p>
          <a:p>
            <a:endParaRPr lang="en-US" dirty="0"/>
          </a:p>
        </p:txBody>
      </p:sp>
      <p:cxnSp>
        <p:nvCxnSpPr>
          <p:cNvPr id="7" name="Straight Arrow Connector 6">
            <a:extLst>
              <a:ext uri="{FF2B5EF4-FFF2-40B4-BE49-F238E27FC236}">
                <a16:creationId xmlns:a16="http://schemas.microsoft.com/office/drawing/2014/main" id="{A396BDBA-C4F5-D86F-D933-E324029C366A}"/>
              </a:ext>
            </a:extLst>
          </p:cNvPr>
          <p:cNvCxnSpPr>
            <a:cxnSpLocks/>
          </p:cNvCxnSpPr>
          <p:nvPr/>
        </p:nvCxnSpPr>
        <p:spPr>
          <a:xfrm flipV="1">
            <a:off x="6715349" y="1631634"/>
            <a:ext cx="946590" cy="17543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5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with medium confidence">
            <a:extLst>
              <a:ext uri="{FF2B5EF4-FFF2-40B4-BE49-F238E27FC236}">
                <a16:creationId xmlns:a16="http://schemas.microsoft.com/office/drawing/2014/main" id="{3810E40A-5A6E-C450-97EA-8330CD447729}"/>
              </a:ext>
            </a:extLst>
          </p:cNvPr>
          <p:cNvPicPr>
            <a:picLocks noChangeAspect="1"/>
          </p:cNvPicPr>
          <p:nvPr/>
        </p:nvPicPr>
        <p:blipFill>
          <a:blip r:embed="rId2"/>
          <a:stretch>
            <a:fillRect/>
          </a:stretch>
        </p:blipFill>
        <p:spPr>
          <a:xfrm>
            <a:off x="1926145" y="295836"/>
            <a:ext cx="2245362" cy="6486601"/>
          </a:xfrm>
          <a:prstGeom prst="rect">
            <a:avLst/>
          </a:prstGeom>
          <a:ln>
            <a:solidFill>
              <a:schemeClr val="tx1"/>
            </a:solidFill>
          </a:ln>
        </p:spPr>
      </p:pic>
      <p:sp>
        <p:nvSpPr>
          <p:cNvPr id="2" name="TextBox 1">
            <a:extLst>
              <a:ext uri="{FF2B5EF4-FFF2-40B4-BE49-F238E27FC236}">
                <a16:creationId xmlns:a16="http://schemas.microsoft.com/office/drawing/2014/main" id="{0B9EC9D3-73C4-391F-091A-A00D8AA97318}"/>
              </a:ext>
            </a:extLst>
          </p:cNvPr>
          <p:cNvSpPr txBox="1"/>
          <p:nvPr/>
        </p:nvSpPr>
        <p:spPr>
          <a:xfrm>
            <a:off x="4724401" y="417423"/>
            <a:ext cx="2019287" cy="1477328"/>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Select Monsoon Type</a:t>
            </a:r>
          </a:p>
          <a:p>
            <a:endParaRPr lang="en-US" dirty="0"/>
          </a:p>
          <a:p>
            <a:endParaRPr lang="en-US" dirty="0"/>
          </a:p>
        </p:txBody>
      </p:sp>
      <p:cxnSp>
        <p:nvCxnSpPr>
          <p:cNvPr id="5" name="Straight Arrow Connector 4">
            <a:extLst>
              <a:ext uri="{FF2B5EF4-FFF2-40B4-BE49-F238E27FC236}">
                <a16:creationId xmlns:a16="http://schemas.microsoft.com/office/drawing/2014/main" id="{0E72C0BC-7393-16C3-DF9B-D4CAA5A3B541}"/>
              </a:ext>
            </a:extLst>
          </p:cNvPr>
          <p:cNvCxnSpPr>
            <a:cxnSpLocks/>
          </p:cNvCxnSpPr>
          <p:nvPr/>
        </p:nvCxnSpPr>
        <p:spPr>
          <a:xfrm flipH="1">
            <a:off x="3245380" y="1648049"/>
            <a:ext cx="1910305" cy="26838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08042D-0475-3651-EB38-D2B5CA9F8C64}"/>
              </a:ext>
            </a:extLst>
          </p:cNvPr>
          <p:cNvSpPr txBox="1"/>
          <p:nvPr/>
        </p:nvSpPr>
        <p:spPr>
          <a:xfrm>
            <a:off x="5391381" y="3080276"/>
            <a:ext cx="2165585" cy="1200329"/>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Select Well</a:t>
            </a:r>
          </a:p>
          <a:p>
            <a:endParaRPr lang="en-US" dirty="0"/>
          </a:p>
          <a:p>
            <a:endParaRPr lang="en-US" dirty="0"/>
          </a:p>
        </p:txBody>
      </p:sp>
      <p:pic>
        <p:nvPicPr>
          <p:cNvPr id="10" name="Picture 9" descr="A screenshot of a phone&#10;&#10;Description automatically generated with medium confidence">
            <a:extLst>
              <a:ext uri="{FF2B5EF4-FFF2-40B4-BE49-F238E27FC236}">
                <a16:creationId xmlns:a16="http://schemas.microsoft.com/office/drawing/2014/main" id="{95E065CE-0472-AADD-64D4-B3576E9EBA63}"/>
              </a:ext>
            </a:extLst>
          </p:cNvPr>
          <p:cNvPicPr>
            <a:picLocks noChangeAspect="1"/>
          </p:cNvPicPr>
          <p:nvPr/>
        </p:nvPicPr>
        <p:blipFill>
          <a:blip r:embed="rId3"/>
          <a:stretch>
            <a:fillRect/>
          </a:stretch>
        </p:blipFill>
        <p:spPr>
          <a:xfrm>
            <a:off x="8442527" y="578442"/>
            <a:ext cx="2093849" cy="6203994"/>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656E7BC0-F60E-C136-83EE-7FD08DBDAE1E}"/>
              </a:ext>
            </a:extLst>
          </p:cNvPr>
          <p:cNvCxnSpPr>
            <a:cxnSpLocks/>
            <a:stCxn id="6" idx="3"/>
          </p:cNvCxnSpPr>
          <p:nvPr/>
        </p:nvCxnSpPr>
        <p:spPr>
          <a:xfrm>
            <a:off x="7556965" y="3680440"/>
            <a:ext cx="1031088" cy="4328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8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with medium confidence">
            <a:extLst>
              <a:ext uri="{FF2B5EF4-FFF2-40B4-BE49-F238E27FC236}">
                <a16:creationId xmlns:a16="http://schemas.microsoft.com/office/drawing/2014/main" id="{2383A152-C520-A9A7-2834-BD2C89C1FEFC}"/>
              </a:ext>
            </a:extLst>
          </p:cNvPr>
          <p:cNvPicPr>
            <a:picLocks noChangeAspect="1"/>
          </p:cNvPicPr>
          <p:nvPr/>
        </p:nvPicPr>
        <p:blipFill>
          <a:blip r:embed="rId2"/>
          <a:stretch>
            <a:fillRect/>
          </a:stretch>
        </p:blipFill>
        <p:spPr>
          <a:xfrm>
            <a:off x="2578577" y="215499"/>
            <a:ext cx="2169114" cy="6427005"/>
          </a:xfrm>
          <a:prstGeom prst="rect">
            <a:avLst/>
          </a:prstGeom>
          <a:ln>
            <a:solidFill>
              <a:schemeClr val="tx1"/>
            </a:solidFill>
          </a:ln>
        </p:spPr>
      </p:pic>
      <p:sp>
        <p:nvSpPr>
          <p:cNvPr id="4" name="TextBox 3">
            <a:extLst>
              <a:ext uri="{FF2B5EF4-FFF2-40B4-BE49-F238E27FC236}">
                <a16:creationId xmlns:a16="http://schemas.microsoft.com/office/drawing/2014/main" id="{59BC45EE-97DF-840C-B6BC-4E401610DD80}"/>
              </a:ext>
            </a:extLst>
          </p:cNvPr>
          <p:cNvSpPr txBox="1"/>
          <p:nvPr/>
        </p:nvSpPr>
        <p:spPr>
          <a:xfrm>
            <a:off x="6316432" y="532780"/>
            <a:ext cx="2233030" cy="1200329"/>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Write down well Name and Landmark</a:t>
            </a:r>
            <a:endParaRPr lang="en-US" dirty="0"/>
          </a:p>
          <a:p>
            <a:endParaRPr lang="en-US" dirty="0"/>
          </a:p>
        </p:txBody>
      </p:sp>
      <p:cxnSp>
        <p:nvCxnSpPr>
          <p:cNvPr id="5" name="Straight Arrow Connector 4">
            <a:extLst>
              <a:ext uri="{FF2B5EF4-FFF2-40B4-BE49-F238E27FC236}">
                <a16:creationId xmlns:a16="http://schemas.microsoft.com/office/drawing/2014/main" id="{9237C593-DA97-FE5D-A13D-1B99321429B8}"/>
              </a:ext>
            </a:extLst>
          </p:cNvPr>
          <p:cNvCxnSpPr>
            <a:cxnSpLocks/>
          </p:cNvCxnSpPr>
          <p:nvPr/>
        </p:nvCxnSpPr>
        <p:spPr>
          <a:xfrm flipH="1">
            <a:off x="4747692" y="1420409"/>
            <a:ext cx="1568741" cy="576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736638-A175-AABF-4E70-7A897909187E}"/>
              </a:ext>
            </a:extLst>
          </p:cNvPr>
          <p:cNvSpPr txBox="1"/>
          <p:nvPr/>
        </p:nvSpPr>
        <p:spPr>
          <a:xfrm>
            <a:off x="5461165" y="5926373"/>
            <a:ext cx="2928810" cy="507831"/>
          </a:xfrm>
          <a:prstGeom prst="rect">
            <a:avLst/>
          </a:prstGeom>
          <a:solidFill>
            <a:schemeClr val="accent1">
              <a:lumMod val="40000"/>
              <a:lumOff val="60000"/>
            </a:schemeClr>
          </a:solidFill>
          <a:ln>
            <a:solidFill>
              <a:schemeClr val="tx1"/>
            </a:solidFill>
          </a:ln>
        </p:spPr>
        <p:txBody>
          <a:bodyPr wrap="square" rtlCol="0" anchor="ctr">
            <a:spAutoFit/>
          </a:bodyPr>
          <a:lstStyle/>
          <a:p>
            <a:pPr algn="ctr"/>
            <a:r>
              <a:rPr lang="en-US" b="1" dirty="0"/>
              <a:t>Click Photograph of the Well</a:t>
            </a:r>
          </a:p>
          <a:p>
            <a:pPr algn="ctr"/>
            <a:endParaRPr lang="en-US" sz="800" b="1" dirty="0"/>
          </a:p>
        </p:txBody>
      </p:sp>
      <p:cxnSp>
        <p:nvCxnSpPr>
          <p:cNvPr id="7" name="Straight Arrow Connector 6">
            <a:extLst>
              <a:ext uri="{FF2B5EF4-FFF2-40B4-BE49-F238E27FC236}">
                <a16:creationId xmlns:a16="http://schemas.microsoft.com/office/drawing/2014/main" id="{7C03655A-61B3-B16F-6DFF-A26A294661CF}"/>
              </a:ext>
            </a:extLst>
          </p:cNvPr>
          <p:cNvCxnSpPr>
            <a:cxnSpLocks/>
          </p:cNvCxnSpPr>
          <p:nvPr/>
        </p:nvCxnSpPr>
        <p:spPr>
          <a:xfrm flipH="1">
            <a:off x="3948225" y="6159022"/>
            <a:ext cx="1463339"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33BCDCE8-484D-04C2-AE94-E50218626B26}"/>
              </a:ext>
            </a:extLst>
          </p:cNvPr>
          <p:cNvSpPr/>
          <p:nvPr/>
        </p:nvSpPr>
        <p:spPr>
          <a:xfrm>
            <a:off x="4474535" y="1271444"/>
            <a:ext cx="273156" cy="145049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CB73038-FCA3-06B2-7C67-6DD24855D27C}"/>
              </a:ext>
            </a:extLst>
          </p:cNvPr>
          <p:cNvSpPr txBox="1"/>
          <p:nvPr/>
        </p:nvSpPr>
        <p:spPr>
          <a:xfrm>
            <a:off x="5638800" y="2425089"/>
            <a:ext cx="2233030" cy="923330"/>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Well details</a:t>
            </a:r>
            <a:endParaRPr lang="en-US" dirty="0"/>
          </a:p>
          <a:p>
            <a:endParaRPr lang="en-US" dirty="0"/>
          </a:p>
        </p:txBody>
      </p:sp>
      <p:cxnSp>
        <p:nvCxnSpPr>
          <p:cNvPr id="13" name="Straight Arrow Connector 12">
            <a:extLst>
              <a:ext uri="{FF2B5EF4-FFF2-40B4-BE49-F238E27FC236}">
                <a16:creationId xmlns:a16="http://schemas.microsoft.com/office/drawing/2014/main" id="{C01C606A-FA8B-8688-5119-50380089E86F}"/>
              </a:ext>
            </a:extLst>
          </p:cNvPr>
          <p:cNvCxnSpPr>
            <a:cxnSpLocks/>
            <a:stCxn id="12" idx="1"/>
          </p:cNvCxnSpPr>
          <p:nvPr/>
        </p:nvCxnSpPr>
        <p:spPr>
          <a:xfrm flipH="1">
            <a:off x="4352010" y="2886754"/>
            <a:ext cx="1286790" cy="3983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1866B4D8-3C57-D85C-F243-8DFB4F089A54}"/>
              </a:ext>
            </a:extLst>
          </p:cNvPr>
          <p:cNvSpPr/>
          <p:nvPr/>
        </p:nvSpPr>
        <p:spPr>
          <a:xfrm>
            <a:off x="4309727" y="2957278"/>
            <a:ext cx="34289" cy="6557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8797748-0105-F532-9DA2-87D2C6B00CA9}"/>
              </a:ext>
            </a:extLst>
          </p:cNvPr>
          <p:cNvSpPr txBox="1"/>
          <p:nvPr/>
        </p:nvSpPr>
        <p:spPr>
          <a:xfrm>
            <a:off x="5614958" y="3509471"/>
            <a:ext cx="2233030" cy="923330"/>
          </a:xfrm>
          <a:prstGeom prst="rect">
            <a:avLst/>
          </a:prstGeom>
          <a:solidFill>
            <a:schemeClr val="accent1">
              <a:lumMod val="40000"/>
              <a:lumOff val="60000"/>
            </a:schemeClr>
          </a:solidFill>
          <a:ln>
            <a:solidFill>
              <a:schemeClr val="tx1"/>
            </a:solidFill>
          </a:ln>
        </p:spPr>
        <p:txBody>
          <a:bodyPr wrap="square" rtlCol="0" anchor="b">
            <a:spAutoFit/>
          </a:bodyPr>
          <a:lstStyle/>
          <a:p>
            <a:pPr algn="ctr"/>
            <a:endParaRPr lang="en-US" dirty="0"/>
          </a:p>
          <a:p>
            <a:pPr algn="ctr"/>
            <a:r>
              <a:rPr lang="en-US" b="1" dirty="0"/>
              <a:t>Fill the Water Level</a:t>
            </a:r>
            <a:endParaRPr lang="en-US" dirty="0"/>
          </a:p>
          <a:p>
            <a:endParaRPr lang="en-US" dirty="0"/>
          </a:p>
        </p:txBody>
      </p:sp>
      <p:cxnSp>
        <p:nvCxnSpPr>
          <p:cNvPr id="18" name="Straight Arrow Connector 17">
            <a:extLst>
              <a:ext uri="{FF2B5EF4-FFF2-40B4-BE49-F238E27FC236}">
                <a16:creationId xmlns:a16="http://schemas.microsoft.com/office/drawing/2014/main" id="{6FB34C59-25CF-40FA-F41A-0C509E78C6E5}"/>
              </a:ext>
            </a:extLst>
          </p:cNvPr>
          <p:cNvCxnSpPr>
            <a:cxnSpLocks/>
            <a:stCxn id="17" idx="1"/>
          </p:cNvCxnSpPr>
          <p:nvPr/>
        </p:nvCxnSpPr>
        <p:spPr>
          <a:xfrm flipH="1">
            <a:off x="4474536" y="3971136"/>
            <a:ext cx="1140422" cy="1575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4F44CBD8-FA39-DC4A-065C-45365742474E}"/>
              </a:ext>
            </a:extLst>
          </p:cNvPr>
          <p:cNvSpPr/>
          <p:nvPr/>
        </p:nvSpPr>
        <p:spPr>
          <a:xfrm>
            <a:off x="4424027" y="3800802"/>
            <a:ext cx="34289" cy="6557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66E0D98D-9D96-EA9C-CDD3-E5D6B8BD96CA}"/>
              </a:ext>
            </a:extLst>
          </p:cNvPr>
          <p:cNvSpPr txBox="1"/>
          <p:nvPr/>
        </p:nvSpPr>
        <p:spPr>
          <a:xfrm>
            <a:off x="5461166" y="5036513"/>
            <a:ext cx="2853923" cy="646331"/>
          </a:xfrm>
          <a:prstGeom prst="rect">
            <a:avLst/>
          </a:prstGeom>
          <a:solidFill>
            <a:schemeClr val="accent1">
              <a:lumMod val="40000"/>
              <a:lumOff val="60000"/>
            </a:schemeClr>
          </a:solidFill>
          <a:ln>
            <a:solidFill>
              <a:schemeClr val="tx1"/>
            </a:solidFill>
          </a:ln>
        </p:spPr>
        <p:txBody>
          <a:bodyPr wrap="square" rtlCol="0" anchor="b">
            <a:spAutoFit/>
          </a:bodyPr>
          <a:lstStyle/>
          <a:p>
            <a:pPr algn="ctr"/>
            <a:r>
              <a:rPr lang="en-US" b="1" dirty="0"/>
              <a:t>Latitude and Longitude </a:t>
            </a:r>
          </a:p>
          <a:p>
            <a:pPr algn="ctr"/>
            <a:r>
              <a:rPr lang="en-US" b="1" dirty="0"/>
              <a:t>by default </a:t>
            </a:r>
          </a:p>
        </p:txBody>
      </p:sp>
      <p:cxnSp>
        <p:nvCxnSpPr>
          <p:cNvPr id="25" name="Straight Arrow Connector 24">
            <a:extLst>
              <a:ext uri="{FF2B5EF4-FFF2-40B4-BE49-F238E27FC236}">
                <a16:creationId xmlns:a16="http://schemas.microsoft.com/office/drawing/2014/main" id="{D21DFF70-FD7F-520C-0B75-774E2D8227D5}"/>
              </a:ext>
            </a:extLst>
          </p:cNvPr>
          <p:cNvCxnSpPr>
            <a:cxnSpLocks/>
          </p:cNvCxnSpPr>
          <p:nvPr/>
        </p:nvCxnSpPr>
        <p:spPr>
          <a:xfrm flipH="1" flipV="1">
            <a:off x="4352011" y="4894468"/>
            <a:ext cx="1059553" cy="4439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24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524002" y="886993"/>
            <a:ext cx="9141713" cy="97510"/>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1519239" y="0"/>
            <a:ext cx="9154001" cy="893444"/>
            <a:chOff x="-6350" y="0"/>
            <a:chExt cx="12205335" cy="893444"/>
          </a:xfrm>
        </p:grpSpPr>
        <p:sp>
          <p:nvSpPr>
            <p:cNvPr id="8" name="object 8"/>
            <p:cNvSpPr/>
            <p:nvPr/>
          </p:nvSpPr>
          <p:spPr>
            <a:xfrm>
              <a:off x="0" y="0"/>
              <a:ext cx="12188951" cy="7061"/>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9" name="object 9"/>
            <p:cNvSpPr/>
            <p:nvPr/>
          </p:nvSpPr>
          <p:spPr>
            <a:xfrm>
              <a:off x="0" y="7061"/>
              <a:ext cx="12192000" cy="880110"/>
            </a:xfrm>
            <a:custGeom>
              <a:avLst/>
              <a:gdLst/>
              <a:ahLst/>
              <a:cxnLst/>
              <a:rect l="l" t="t" r="r" b="b"/>
              <a:pathLst>
                <a:path w="12192000" h="880110">
                  <a:moveTo>
                    <a:pt x="12192001" y="0"/>
                  </a:moveTo>
                  <a:lnTo>
                    <a:pt x="0" y="0"/>
                  </a:lnTo>
                  <a:lnTo>
                    <a:pt x="0" y="879932"/>
                  </a:lnTo>
                  <a:lnTo>
                    <a:pt x="12192001" y="879932"/>
                  </a:lnTo>
                  <a:lnTo>
                    <a:pt x="12192001" y="0"/>
                  </a:lnTo>
                  <a:close/>
                </a:path>
              </a:pathLst>
            </a:custGeom>
            <a:solidFill>
              <a:srgbClr val="4F6064"/>
            </a:solidFill>
          </p:spPr>
          <p:txBody>
            <a:bodyPr wrap="square" lIns="0" tIns="0" rIns="0" bIns="0" rtlCol="0"/>
            <a:lstStyle/>
            <a:p>
              <a:endParaRPr>
                <a:solidFill>
                  <a:schemeClr val="bg1"/>
                </a:solidFill>
              </a:endParaRPr>
            </a:p>
          </p:txBody>
        </p:sp>
        <p:sp>
          <p:nvSpPr>
            <p:cNvPr id="10" name="object 10"/>
            <p:cNvSpPr/>
            <p:nvPr/>
          </p:nvSpPr>
          <p:spPr>
            <a:xfrm>
              <a:off x="0" y="7061"/>
              <a:ext cx="12192635" cy="880110"/>
            </a:xfrm>
            <a:custGeom>
              <a:avLst/>
              <a:gdLst/>
              <a:ahLst/>
              <a:cxnLst/>
              <a:rect l="l" t="t" r="r" b="b"/>
              <a:pathLst>
                <a:path w="12192635" h="880110">
                  <a:moveTo>
                    <a:pt x="0" y="0"/>
                  </a:moveTo>
                  <a:lnTo>
                    <a:pt x="12192006" y="0"/>
                  </a:lnTo>
                  <a:lnTo>
                    <a:pt x="12192006" y="879940"/>
                  </a:lnTo>
                  <a:lnTo>
                    <a:pt x="0" y="879940"/>
                  </a:lnTo>
                  <a:lnTo>
                    <a:pt x="0" y="0"/>
                  </a:lnTo>
                  <a:close/>
                </a:path>
              </a:pathLst>
            </a:custGeom>
            <a:ln w="12700">
              <a:solidFill>
                <a:srgbClr val="657A7F"/>
              </a:solidFill>
            </a:ln>
          </p:spPr>
          <p:txBody>
            <a:bodyPr wrap="square" lIns="0" tIns="0" rIns="0" bIns="0" rtlCol="0"/>
            <a:lstStyle/>
            <a:p>
              <a:endParaRPr>
                <a:solidFill>
                  <a:schemeClr val="bg1"/>
                </a:solidFill>
              </a:endParaRPr>
            </a:p>
          </p:txBody>
        </p:sp>
      </p:grpSp>
      <p:sp>
        <p:nvSpPr>
          <p:cNvPr id="11" name="object 11"/>
          <p:cNvSpPr txBox="1">
            <a:spLocks noGrp="1"/>
          </p:cNvSpPr>
          <p:nvPr>
            <p:ph type="title"/>
          </p:nvPr>
        </p:nvSpPr>
        <p:spPr>
          <a:xfrm>
            <a:off x="1219200" y="297056"/>
            <a:ext cx="9829800" cy="443711"/>
          </a:xfrm>
          <a:prstGeom prst="rect">
            <a:avLst/>
          </a:prstGeom>
        </p:spPr>
        <p:txBody>
          <a:bodyPr vert="horz" wrap="square" lIns="0" tIns="12700" rIns="0" bIns="0" rtlCol="0" anchor="ctr">
            <a:spAutoFit/>
          </a:bodyPr>
          <a:lstStyle/>
          <a:p>
            <a:pPr marL="12700">
              <a:spcBef>
                <a:spcPts val="100"/>
              </a:spcBef>
            </a:pPr>
            <a:r>
              <a:rPr lang="en-IN" sz="2800" spc="-5" dirty="0">
                <a:solidFill>
                  <a:schemeClr val="tx1"/>
                </a:solidFill>
                <a:latin typeface="Cambria" panose="02040503050406030204" pitchFamily="18" charset="0"/>
                <a:ea typeface="Cambria" panose="02040503050406030204" pitchFamily="18" charset="0"/>
              </a:rPr>
              <a:t>     </a:t>
            </a:r>
            <a:r>
              <a:rPr sz="2800" spc="-5" dirty="0">
                <a:solidFill>
                  <a:schemeClr val="bg1"/>
                </a:solidFill>
                <a:latin typeface="Cambria" panose="02040503050406030204" pitchFamily="18" charset="0"/>
                <a:ea typeface="Cambria" panose="02040503050406030204" pitchFamily="18" charset="0"/>
              </a:rPr>
              <a:t>National Mobile Monitoring System</a:t>
            </a:r>
            <a:r>
              <a:rPr lang="en-IN" sz="2800" spc="-5" dirty="0">
                <a:solidFill>
                  <a:schemeClr val="bg1"/>
                </a:solidFill>
                <a:latin typeface="Cambria" panose="02040503050406030204" pitchFamily="18" charset="0"/>
                <a:ea typeface="Cambria" panose="02040503050406030204" pitchFamily="18" charset="0"/>
              </a:rPr>
              <a:t>(NMMS)</a:t>
            </a:r>
            <a:r>
              <a:rPr lang="en-US" sz="2800" b="1" dirty="0">
                <a:solidFill>
                  <a:schemeClr val="bg1"/>
                </a:solidFill>
                <a:latin typeface="Cambria" panose="02040503050406030204" pitchFamily="18" charset="0"/>
                <a:ea typeface="Cambria" panose="02040503050406030204" pitchFamily="18" charset="0"/>
              </a:rPr>
              <a:t> in MGNREGA </a:t>
            </a:r>
            <a:endParaRPr sz="2800" i="1" spc="-5" dirty="0">
              <a:solidFill>
                <a:schemeClr val="bg1"/>
              </a:solidFill>
              <a:latin typeface="Cambria" panose="02040503050406030204" pitchFamily="18" charset="0"/>
              <a:ea typeface="Cambria" panose="02040503050406030204" pitchFamily="18" charset="0"/>
              <a:cs typeface="URW Gothic"/>
            </a:endParaRPr>
          </a:p>
        </p:txBody>
      </p:sp>
      <p:sp>
        <p:nvSpPr>
          <p:cNvPr id="42" name="object 31"/>
          <p:cNvSpPr txBox="1"/>
          <p:nvPr/>
        </p:nvSpPr>
        <p:spPr>
          <a:xfrm>
            <a:off x="533400" y="1600201"/>
            <a:ext cx="11277600" cy="3349635"/>
          </a:xfrm>
          <a:prstGeom prst="rect">
            <a:avLst/>
          </a:prstGeom>
        </p:spPr>
        <p:txBody>
          <a:bodyPr vert="horz" wrap="square" lIns="0" tIns="12700" rIns="0" bIns="0" rtlCol="0">
            <a:spAutoFit/>
          </a:bodyPr>
          <a:lstStyle/>
          <a:p>
            <a:pPr marL="533400" indent="-457200">
              <a:spcBef>
                <a:spcPts val="100"/>
              </a:spcBef>
              <a:buClr>
                <a:srgbClr val="4F6064"/>
              </a:buClr>
              <a:buSzPct val="90000"/>
              <a:buFont typeface="Wingdings"/>
              <a:buChar char=""/>
              <a:tabLst>
                <a:tab pos="532765" algn="l"/>
                <a:tab pos="533400" algn="l"/>
              </a:tabLst>
            </a:pPr>
            <a:r>
              <a:rPr sz="2400" b="1" spc="-5" dirty="0">
                <a:solidFill>
                  <a:srgbClr val="1E2527"/>
                </a:solidFill>
                <a:latin typeface="Cambria" panose="02040503050406030204" pitchFamily="18" charset="0"/>
                <a:ea typeface="Cambria" panose="02040503050406030204" pitchFamily="18" charset="0"/>
                <a:cs typeface="Gothic Uralic"/>
              </a:rPr>
              <a:t>Daily attendance </a:t>
            </a:r>
            <a:r>
              <a:rPr sz="2400" spc="-5" dirty="0">
                <a:solidFill>
                  <a:srgbClr val="1E2527"/>
                </a:solidFill>
                <a:latin typeface="Cambria" panose="02040503050406030204" pitchFamily="18" charset="0"/>
                <a:ea typeface="Cambria" panose="02040503050406030204" pitchFamily="18" charset="0"/>
                <a:cs typeface="URW Gothic"/>
              </a:rPr>
              <a:t>of workers </a:t>
            </a:r>
            <a:r>
              <a:rPr sz="2400" b="1" spc="-5" dirty="0">
                <a:solidFill>
                  <a:srgbClr val="1E2527"/>
                </a:solidFill>
                <a:latin typeface="Cambria" panose="02040503050406030204" pitchFamily="18" charset="0"/>
                <a:ea typeface="Cambria" panose="02040503050406030204" pitchFamily="18" charset="0"/>
                <a:cs typeface="Gothic Uralic"/>
              </a:rPr>
              <a:t>along with 1st Photograph</a:t>
            </a:r>
            <a:r>
              <a:rPr sz="2400" spc="-5" dirty="0">
                <a:solidFill>
                  <a:srgbClr val="1E2527"/>
                </a:solidFill>
                <a:latin typeface="Cambria" panose="02040503050406030204" pitchFamily="18" charset="0"/>
                <a:ea typeface="Cambria" panose="02040503050406030204" pitchFamily="18" charset="0"/>
                <a:cs typeface="URW Gothic"/>
              </a:rPr>
              <a:t> taken by App </a:t>
            </a:r>
            <a:r>
              <a:rPr sz="2400" b="1" dirty="0">
                <a:solidFill>
                  <a:srgbClr val="1E2527"/>
                </a:solidFill>
                <a:latin typeface="Cambria" panose="02040503050406030204" pitchFamily="18" charset="0"/>
                <a:ea typeface="Cambria" panose="02040503050406030204" pitchFamily="18" charset="0"/>
                <a:cs typeface="Gothic Uralic"/>
              </a:rPr>
              <a:t>at</a:t>
            </a:r>
            <a:r>
              <a:rPr sz="2400" b="1" spc="70" dirty="0">
                <a:solidFill>
                  <a:srgbClr val="1E2527"/>
                </a:solidFill>
                <a:latin typeface="Cambria" panose="02040503050406030204" pitchFamily="18" charset="0"/>
                <a:ea typeface="Cambria" panose="02040503050406030204" pitchFamily="18" charset="0"/>
                <a:cs typeface="Gothic Uralic"/>
              </a:rPr>
              <a:t> </a:t>
            </a:r>
            <a:r>
              <a:rPr sz="2400" b="1" spc="-5" dirty="0">
                <a:solidFill>
                  <a:srgbClr val="1E2527"/>
                </a:solidFill>
                <a:latin typeface="Cambria" panose="02040503050406030204" pitchFamily="18" charset="0"/>
                <a:ea typeface="Cambria" panose="02040503050406030204" pitchFamily="18" charset="0"/>
                <a:cs typeface="Gothic Uralic"/>
              </a:rPr>
              <a:t>any</a:t>
            </a:r>
            <a:r>
              <a:rPr lang="en-US" sz="2400" b="1" spc="-5" dirty="0">
                <a:solidFill>
                  <a:srgbClr val="1E2527"/>
                </a:solidFill>
                <a:latin typeface="Cambria" panose="02040503050406030204" pitchFamily="18" charset="0"/>
                <a:ea typeface="Cambria" panose="02040503050406030204" pitchFamily="18" charset="0"/>
                <a:cs typeface="Gothic Uralic"/>
              </a:rPr>
              <a:t> </a:t>
            </a:r>
            <a:r>
              <a:rPr sz="2400" b="1" spc="-5" dirty="0">
                <a:solidFill>
                  <a:srgbClr val="1E2527"/>
                </a:solidFill>
                <a:latin typeface="Cambria" panose="02040503050406030204" pitchFamily="18" charset="0"/>
                <a:ea typeface="Cambria" panose="02040503050406030204" pitchFamily="18" charset="0"/>
                <a:cs typeface="Gothic Uralic"/>
              </a:rPr>
              <a:t>time </a:t>
            </a:r>
            <a:r>
              <a:rPr sz="2400" spc="-5" dirty="0">
                <a:solidFill>
                  <a:srgbClr val="1E2527"/>
                </a:solidFill>
                <a:latin typeface="Cambria" panose="02040503050406030204" pitchFamily="18" charset="0"/>
                <a:ea typeface="Cambria" panose="02040503050406030204" pitchFamily="18" charset="0"/>
                <a:cs typeface="URW Gothic"/>
              </a:rPr>
              <a:t>by the field functionaries (online &amp; offline), </a:t>
            </a:r>
            <a:r>
              <a:rPr sz="2400" b="1" dirty="0">
                <a:solidFill>
                  <a:srgbClr val="1E2527"/>
                </a:solidFill>
                <a:latin typeface="Cambria" panose="02040503050406030204" pitchFamily="18" charset="0"/>
                <a:ea typeface="Cambria" panose="02040503050406030204" pitchFamily="18" charset="0"/>
                <a:cs typeface="Gothic Uralic"/>
              </a:rPr>
              <a:t>4 </a:t>
            </a:r>
            <a:r>
              <a:rPr sz="2400" b="1" spc="-5" dirty="0">
                <a:solidFill>
                  <a:srgbClr val="1E2527"/>
                </a:solidFill>
                <a:latin typeface="Cambria" panose="02040503050406030204" pitchFamily="18" charset="0"/>
                <a:ea typeface="Cambria" panose="02040503050406030204" pitchFamily="18" charset="0"/>
                <a:cs typeface="Gothic Uralic"/>
              </a:rPr>
              <a:t>hours </a:t>
            </a:r>
            <a:r>
              <a:rPr sz="2400" b="1" dirty="0">
                <a:solidFill>
                  <a:srgbClr val="1E2527"/>
                </a:solidFill>
                <a:latin typeface="Cambria" panose="02040503050406030204" pitchFamily="18" charset="0"/>
                <a:ea typeface="Cambria" panose="02040503050406030204" pitchFamily="18" charset="0"/>
                <a:cs typeface="Gothic Uralic"/>
              </a:rPr>
              <a:t>gap to be </a:t>
            </a:r>
            <a:r>
              <a:rPr sz="2400" b="1" spc="-5" dirty="0">
                <a:solidFill>
                  <a:srgbClr val="1E2527"/>
                </a:solidFill>
                <a:latin typeface="Cambria" panose="02040503050406030204" pitchFamily="18" charset="0"/>
                <a:ea typeface="Cambria" panose="02040503050406030204" pitchFamily="18" charset="0"/>
                <a:cs typeface="Gothic Uralic"/>
              </a:rPr>
              <a:t>maintained </a:t>
            </a:r>
            <a:r>
              <a:rPr sz="2400" spc="-5" dirty="0">
                <a:solidFill>
                  <a:srgbClr val="1E2527"/>
                </a:solidFill>
                <a:latin typeface="Cambria" panose="02040503050406030204" pitchFamily="18" charset="0"/>
                <a:ea typeface="Cambria" panose="02040503050406030204" pitchFamily="18" charset="0"/>
                <a:cs typeface="URW Gothic"/>
              </a:rPr>
              <a:t>strictly  between </a:t>
            </a:r>
            <a:r>
              <a:rPr sz="2400" dirty="0">
                <a:solidFill>
                  <a:srgbClr val="1E2527"/>
                </a:solidFill>
                <a:latin typeface="Cambria" panose="02040503050406030204" pitchFamily="18" charset="0"/>
                <a:ea typeface="Cambria" panose="02040503050406030204" pitchFamily="18" charset="0"/>
                <a:cs typeface="URW Gothic"/>
              </a:rPr>
              <a:t>1</a:t>
            </a:r>
            <a:r>
              <a:rPr sz="2400" baseline="25641" dirty="0">
                <a:solidFill>
                  <a:srgbClr val="1E2527"/>
                </a:solidFill>
                <a:latin typeface="Cambria" panose="02040503050406030204" pitchFamily="18" charset="0"/>
                <a:ea typeface="Cambria" panose="02040503050406030204" pitchFamily="18" charset="0"/>
                <a:cs typeface="URW Gothic"/>
              </a:rPr>
              <a:t>st </a:t>
            </a:r>
            <a:r>
              <a:rPr sz="2400" spc="-5" dirty="0">
                <a:solidFill>
                  <a:srgbClr val="1E2527"/>
                </a:solidFill>
                <a:latin typeface="Cambria" panose="02040503050406030204" pitchFamily="18" charset="0"/>
                <a:ea typeface="Cambria" panose="02040503050406030204" pitchFamily="18" charset="0"/>
                <a:cs typeface="URW Gothic"/>
              </a:rPr>
              <a:t>&amp; </a:t>
            </a:r>
            <a:r>
              <a:rPr sz="2400" spc="5" dirty="0">
                <a:solidFill>
                  <a:srgbClr val="1E2527"/>
                </a:solidFill>
                <a:latin typeface="Cambria" panose="02040503050406030204" pitchFamily="18" charset="0"/>
                <a:ea typeface="Cambria" panose="02040503050406030204" pitchFamily="18" charset="0"/>
                <a:cs typeface="URW Gothic"/>
              </a:rPr>
              <a:t>2</a:t>
            </a:r>
            <a:r>
              <a:rPr sz="2400" spc="7" baseline="25641" dirty="0">
                <a:solidFill>
                  <a:srgbClr val="1E2527"/>
                </a:solidFill>
                <a:latin typeface="Cambria" panose="02040503050406030204" pitchFamily="18" charset="0"/>
                <a:ea typeface="Cambria" panose="02040503050406030204" pitchFamily="18" charset="0"/>
                <a:cs typeface="URW Gothic"/>
              </a:rPr>
              <a:t>nd</a:t>
            </a:r>
            <a:r>
              <a:rPr sz="2400" spc="82" baseline="25641" dirty="0">
                <a:solidFill>
                  <a:srgbClr val="1E2527"/>
                </a:solidFill>
                <a:latin typeface="Cambria" panose="02040503050406030204" pitchFamily="18" charset="0"/>
                <a:ea typeface="Cambria" panose="02040503050406030204" pitchFamily="18" charset="0"/>
                <a:cs typeface="URW Gothic"/>
              </a:rPr>
              <a:t> </a:t>
            </a:r>
            <a:r>
              <a:rPr sz="2400" spc="-5" dirty="0">
                <a:solidFill>
                  <a:srgbClr val="1E2527"/>
                </a:solidFill>
                <a:latin typeface="Cambria" panose="02040503050406030204" pitchFamily="18" charset="0"/>
                <a:ea typeface="Cambria" panose="02040503050406030204" pitchFamily="18" charset="0"/>
                <a:cs typeface="URW Gothic"/>
              </a:rPr>
              <a:t>Photograph.</a:t>
            </a:r>
            <a:endParaRPr sz="2400" dirty="0">
              <a:latin typeface="Cambria" panose="02040503050406030204" pitchFamily="18" charset="0"/>
              <a:ea typeface="Cambria" panose="02040503050406030204" pitchFamily="18" charset="0"/>
              <a:cs typeface="URW Gothic"/>
            </a:endParaRPr>
          </a:p>
          <a:p>
            <a:pPr>
              <a:spcBef>
                <a:spcPts val="15"/>
              </a:spcBef>
            </a:pPr>
            <a:endParaRPr sz="2400" dirty="0">
              <a:latin typeface="Cambria" panose="02040503050406030204" pitchFamily="18" charset="0"/>
              <a:ea typeface="Cambria" panose="02040503050406030204" pitchFamily="18" charset="0"/>
              <a:cs typeface="URW Gothic"/>
            </a:endParaRPr>
          </a:p>
          <a:p>
            <a:pPr marL="533400" indent="-457200">
              <a:buClr>
                <a:srgbClr val="4F6064"/>
              </a:buClr>
              <a:buSzPct val="90000"/>
              <a:buFont typeface="Wingdings"/>
              <a:buChar char=""/>
              <a:tabLst>
                <a:tab pos="532765" algn="l"/>
                <a:tab pos="533400" algn="l"/>
              </a:tabLst>
            </a:pPr>
            <a:r>
              <a:rPr sz="2400" b="1" spc="-5" dirty="0">
                <a:solidFill>
                  <a:srgbClr val="1E2527"/>
                </a:solidFill>
                <a:latin typeface="Cambria" panose="02040503050406030204" pitchFamily="18" charset="0"/>
                <a:ea typeface="Cambria" panose="02040503050406030204" pitchFamily="18" charset="0"/>
                <a:cs typeface="Gothic Uralic"/>
              </a:rPr>
              <a:t>Uploading </a:t>
            </a:r>
            <a:r>
              <a:rPr sz="2400" b="1" spc="-10" dirty="0">
                <a:solidFill>
                  <a:srgbClr val="1E2527"/>
                </a:solidFill>
                <a:latin typeface="Cambria" panose="02040503050406030204" pitchFamily="18" charset="0"/>
                <a:ea typeface="Cambria" panose="02040503050406030204" pitchFamily="18" charset="0"/>
                <a:cs typeface="Gothic Uralic"/>
              </a:rPr>
              <a:t>of </a:t>
            </a:r>
            <a:r>
              <a:rPr sz="2400" b="1" spc="-5" dirty="0">
                <a:solidFill>
                  <a:srgbClr val="1E2527"/>
                </a:solidFill>
                <a:latin typeface="Cambria" panose="02040503050406030204" pitchFamily="18" charset="0"/>
                <a:ea typeface="Cambria" panose="02040503050406030204" pitchFamily="18" charset="0"/>
                <a:cs typeface="Gothic Uralic"/>
              </a:rPr>
              <a:t>attendance </a:t>
            </a:r>
            <a:r>
              <a:rPr lang="en-IN" sz="2400" b="1" spc="-5" dirty="0">
                <a:solidFill>
                  <a:srgbClr val="1E2527"/>
                </a:solidFill>
                <a:latin typeface="Cambria" panose="02040503050406030204" pitchFamily="18" charset="0"/>
                <a:ea typeface="Cambria" panose="02040503050406030204" pitchFamily="18" charset="0"/>
                <a:cs typeface="Gothic Uralic"/>
              </a:rPr>
              <a:t>to</a:t>
            </a:r>
            <a:r>
              <a:rPr sz="2400" dirty="0">
                <a:solidFill>
                  <a:srgbClr val="1E2527"/>
                </a:solidFill>
                <a:latin typeface="Cambria" panose="02040503050406030204" pitchFamily="18" charset="0"/>
                <a:ea typeface="Cambria" panose="02040503050406030204" pitchFamily="18" charset="0"/>
                <a:cs typeface="URW Gothic"/>
              </a:rPr>
              <a:t> </a:t>
            </a:r>
            <a:r>
              <a:rPr sz="2400" spc="-5" dirty="0">
                <a:solidFill>
                  <a:srgbClr val="1E2527"/>
                </a:solidFill>
                <a:latin typeface="Cambria" panose="02040503050406030204" pitchFamily="18" charset="0"/>
                <a:ea typeface="Cambria" panose="02040503050406030204" pitchFamily="18" charset="0"/>
                <a:cs typeface="URW Gothic"/>
              </a:rPr>
              <a:t>be </a:t>
            </a:r>
            <a:r>
              <a:rPr sz="2400" dirty="0">
                <a:solidFill>
                  <a:srgbClr val="1E2527"/>
                </a:solidFill>
                <a:latin typeface="Cambria" panose="02040503050406030204" pitchFamily="18" charset="0"/>
                <a:ea typeface="Cambria" panose="02040503050406030204" pitchFamily="18" charset="0"/>
                <a:cs typeface="URW Gothic"/>
              </a:rPr>
              <a:t>done </a:t>
            </a:r>
            <a:r>
              <a:rPr sz="2400" b="1" spc="-5" dirty="0">
                <a:solidFill>
                  <a:srgbClr val="1E2527"/>
                </a:solidFill>
                <a:latin typeface="Cambria" panose="02040503050406030204" pitchFamily="18" charset="0"/>
                <a:ea typeface="Cambria" panose="02040503050406030204" pitchFamily="18" charset="0"/>
                <a:cs typeface="Gothic Uralic"/>
              </a:rPr>
              <a:t>till </a:t>
            </a:r>
            <a:r>
              <a:rPr sz="2400" b="1" dirty="0">
                <a:solidFill>
                  <a:srgbClr val="1E2527"/>
                </a:solidFill>
                <a:latin typeface="Cambria" panose="02040503050406030204" pitchFamily="18" charset="0"/>
                <a:ea typeface="Cambria" panose="02040503050406030204" pitchFamily="18" charset="0"/>
                <a:cs typeface="Gothic Uralic"/>
              </a:rPr>
              <a:t>11:59:59 PM </a:t>
            </a:r>
            <a:r>
              <a:rPr sz="2400" spc="-5" dirty="0">
                <a:solidFill>
                  <a:srgbClr val="1E2527"/>
                </a:solidFill>
                <a:latin typeface="Cambria" panose="02040503050406030204" pitchFamily="18" charset="0"/>
                <a:ea typeface="Cambria" panose="02040503050406030204" pitchFamily="18" charset="0"/>
                <a:cs typeface="URW Gothic"/>
              </a:rPr>
              <a:t>on the same</a:t>
            </a:r>
            <a:r>
              <a:rPr sz="2400" spc="25" dirty="0">
                <a:solidFill>
                  <a:srgbClr val="1E2527"/>
                </a:solidFill>
                <a:latin typeface="Cambria" panose="02040503050406030204" pitchFamily="18" charset="0"/>
                <a:ea typeface="Cambria" panose="02040503050406030204" pitchFamily="18" charset="0"/>
                <a:cs typeface="URW Gothic"/>
              </a:rPr>
              <a:t> </a:t>
            </a:r>
            <a:r>
              <a:rPr sz="2400" spc="-5" dirty="0">
                <a:solidFill>
                  <a:srgbClr val="1E2527"/>
                </a:solidFill>
                <a:latin typeface="Cambria" panose="02040503050406030204" pitchFamily="18" charset="0"/>
                <a:ea typeface="Cambria" panose="02040503050406030204" pitchFamily="18" charset="0"/>
                <a:cs typeface="URW Gothic"/>
              </a:rPr>
              <a:t>day.</a:t>
            </a:r>
            <a:endParaRPr sz="2400" dirty="0">
              <a:latin typeface="Cambria" panose="02040503050406030204" pitchFamily="18" charset="0"/>
              <a:ea typeface="Cambria" panose="02040503050406030204" pitchFamily="18" charset="0"/>
              <a:cs typeface="URW Gothic"/>
            </a:endParaRPr>
          </a:p>
          <a:p>
            <a:pPr>
              <a:spcBef>
                <a:spcPts val="60"/>
              </a:spcBef>
              <a:buClr>
                <a:srgbClr val="4F6064"/>
              </a:buClr>
              <a:buFont typeface="Wingdings"/>
              <a:buChar char=""/>
            </a:pPr>
            <a:endParaRPr sz="2400" dirty="0">
              <a:latin typeface="Cambria" panose="02040503050406030204" pitchFamily="18" charset="0"/>
              <a:ea typeface="Cambria" panose="02040503050406030204" pitchFamily="18" charset="0"/>
              <a:cs typeface="URW Gothic"/>
            </a:endParaRPr>
          </a:p>
          <a:p>
            <a:pPr marL="533400" indent="-457200">
              <a:buClr>
                <a:srgbClr val="4F6064"/>
              </a:buClr>
              <a:buSzPct val="90000"/>
              <a:buFont typeface="Wingdings"/>
              <a:buChar char=""/>
              <a:tabLst>
                <a:tab pos="532765" algn="l"/>
                <a:tab pos="533400" algn="l"/>
                <a:tab pos="3847465" algn="l"/>
              </a:tabLst>
            </a:pPr>
            <a:r>
              <a:rPr lang="en-IN" sz="2400" spc="-5" dirty="0">
                <a:solidFill>
                  <a:srgbClr val="1E2527"/>
                </a:solidFill>
                <a:latin typeface="Cambria" panose="02040503050406030204" pitchFamily="18" charset="0"/>
                <a:ea typeface="Cambria" panose="02040503050406030204" pitchFamily="18" charset="0"/>
                <a:cs typeface="URW Gothic"/>
              </a:rPr>
              <a:t>A</a:t>
            </a:r>
            <a:r>
              <a:rPr sz="2400" spc="-5" dirty="0">
                <a:solidFill>
                  <a:srgbClr val="1E2527"/>
                </a:solidFill>
                <a:latin typeface="Cambria" panose="02040503050406030204" pitchFamily="18" charset="0"/>
                <a:ea typeface="Cambria" panose="02040503050406030204" pitchFamily="18" charset="0"/>
                <a:cs typeface="URW Gothic"/>
              </a:rPr>
              <a:t>pp </a:t>
            </a:r>
            <a:r>
              <a:rPr sz="2400" spc="5" dirty="0">
                <a:solidFill>
                  <a:srgbClr val="1E2527"/>
                </a:solidFill>
                <a:latin typeface="Cambria" panose="02040503050406030204" pitchFamily="18" charset="0"/>
                <a:ea typeface="Cambria" panose="02040503050406030204" pitchFamily="18" charset="0"/>
                <a:cs typeface="URW Gothic"/>
              </a:rPr>
              <a:t> </a:t>
            </a:r>
            <a:r>
              <a:rPr sz="2400" b="1" spc="-5" dirty="0">
                <a:solidFill>
                  <a:srgbClr val="1E2527"/>
                </a:solidFill>
                <a:latin typeface="Cambria" panose="02040503050406030204" pitchFamily="18" charset="0"/>
                <a:ea typeface="Cambria" panose="02040503050406030204" pitchFamily="18" charset="0"/>
                <a:cs typeface="Gothic Uralic"/>
              </a:rPr>
              <a:t>available</a:t>
            </a:r>
            <a:r>
              <a:rPr sz="2400" b="1" spc="5" dirty="0">
                <a:solidFill>
                  <a:srgbClr val="1E2527"/>
                </a:solidFill>
                <a:latin typeface="Cambria" panose="02040503050406030204" pitchFamily="18" charset="0"/>
                <a:ea typeface="Cambria" panose="02040503050406030204" pitchFamily="18" charset="0"/>
                <a:cs typeface="Gothic Uralic"/>
              </a:rPr>
              <a:t> </a:t>
            </a:r>
            <a:r>
              <a:rPr sz="2400" spc="-5" dirty="0">
                <a:solidFill>
                  <a:srgbClr val="1E2527"/>
                </a:solidFill>
                <a:latin typeface="Cambria" panose="02040503050406030204" pitchFamily="18" charset="0"/>
                <a:ea typeface="Cambria" panose="02040503050406030204" pitchFamily="18" charset="0"/>
                <a:cs typeface="URW Gothic"/>
              </a:rPr>
              <a:t>in</a:t>
            </a:r>
            <a:r>
              <a:rPr lang="en-US" sz="2400" spc="-5" dirty="0">
                <a:solidFill>
                  <a:srgbClr val="1E2527"/>
                </a:solidFill>
                <a:latin typeface="Cambria" panose="02040503050406030204" pitchFamily="18" charset="0"/>
                <a:ea typeface="Cambria" panose="02040503050406030204" pitchFamily="18" charset="0"/>
                <a:cs typeface="URW Gothic"/>
              </a:rPr>
              <a:t> </a:t>
            </a:r>
            <a:r>
              <a:rPr sz="2400" b="1" spc="-5" dirty="0">
                <a:solidFill>
                  <a:srgbClr val="1E2527"/>
                </a:solidFill>
                <a:latin typeface="Cambria" panose="02040503050406030204" pitchFamily="18" charset="0"/>
                <a:ea typeface="Cambria" panose="02040503050406030204" pitchFamily="18" charset="0"/>
                <a:cs typeface="Gothic Uralic"/>
              </a:rPr>
              <a:t>Google Play Store </a:t>
            </a:r>
            <a:r>
              <a:rPr sz="2400" spc="-5" dirty="0">
                <a:solidFill>
                  <a:srgbClr val="1E2527"/>
                </a:solidFill>
                <a:latin typeface="Cambria" panose="02040503050406030204" pitchFamily="18" charset="0"/>
                <a:ea typeface="Cambria" panose="02040503050406030204" pitchFamily="18" charset="0"/>
                <a:cs typeface="URW Gothic"/>
              </a:rPr>
              <a:t>for downloading</a:t>
            </a:r>
            <a:endParaRPr sz="2400" dirty="0">
              <a:latin typeface="Cambria" panose="02040503050406030204" pitchFamily="18" charset="0"/>
              <a:ea typeface="Cambria" panose="02040503050406030204" pitchFamily="18" charset="0"/>
              <a:cs typeface="URW Gothic"/>
            </a:endParaRPr>
          </a:p>
          <a:p>
            <a:pPr>
              <a:spcBef>
                <a:spcPts val="20"/>
              </a:spcBef>
              <a:buClr>
                <a:srgbClr val="4F6064"/>
              </a:buClr>
              <a:buFont typeface="Wingdings"/>
              <a:buChar char=""/>
            </a:pPr>
            <a:endParaRPr sz="2400" dirty="0">
              <a:latin typeface="Cambria" panose="02040503050406030204" pitchFamily="18" charset="0"/>
              <a:ea typeface="Cambria" panose="02040503050406030204" pitchFamily="18" charset="0"/>
              <a:cs typeface="URW Gothic"/>
            </a:endParaRPr>
          </a:p>
          <a:p>
            <a:pPr marL="533400" indent="-457200">
              <a:buClr>
                <a:srgbClr val="4F6064"/>
              </a:buClr>
              <a:buSzPct val="90000"/>
              <a:buFont typeface="Wingdings"/>
              <a:buChar char=""/>
              <a:tabLst>
                <a:tab pos="532765" algn="l"/>
                <a:tab pos="533400" algn="l"/>
              </a:tabLst>
            </a:pPr>
            <a:r>
              <a:rPr sz="2400" b="1" spc="-5" dirty="0">
                <a:solidFill>
                  <a:srgbClr val="1E2527"/>
                </a:solidFill>
                <a:latin typeface="Cambria" panose="02040503050406030204" pitchFamily="18" charset="0"/>
                <a:ea typeface="Cambria" panose="02040503050406030204" pitchFamily="18" charset="0"/>
                <a:cs typeface="Gothic Uralic"/>
              </a:rPr>
              <a:t>NMMS </a:t>
            </a:r>
            <a:r>
              <a:rPr sz="2400" b="1" dirty="0">
                <a:solidFill>
                  <a:srgbClr val="1E2527"/>
                </a:solidFill>
                <a:latin typeface="Cambria" panose="02040503050406030204" pitchFamily="18" charset="0"/>
                <a:ea typeface="Cambria" panose="02040503050406030204" pitchFamily="18" charset="0"/>
                <a:cs typeface="Gothic Uralic"/>
              </a:rPr>
              <a:t>Status </a:t>
            </a:r>
            <a:r>
              <a:rPr sz="2400" b="1" spc="-5" dirty="0">
                <a:solidFill>
                  <a:srgbClr val="1E2527"/>
                </a:solidFill>
                <a:latin typeface="Cambria" panose="02040503050406030204" pitchFamily="18" charset="0"/>
                <a:ea typeface="Cambria" panose="02040503050406030204" pitchFamily="18" charset="0"/>
                <a:cs typeface="Gothic Uralic"/>
              </a:rPr>
              <a:t>- </a:t>
            </a:r>
            <a:r>
              <a:rPr lang="en-US" sz="2400" b="1" spc="-5" dirty="0">
                <a:solidFill>
                  <a:srgbClr val="1E2527"/>
                </a:solidFill>
                <a:latin typeface="Cambria" panose="02040503050406030204" pitchFamily="18" charset="0"/>
                <a:ea typeface="Cambria" panose="02040503050406030204" pitchFamily="18" charset="0"/>
                <a:cs typeface="Gothic Uralic"/>
              </a:rPr>
              <a:t>August</a:t>
            </a:r>
            <a:r>
              <a:rPr sz="2400" b="1" spc="-5" dirty="0">
                <a:solidFill>
                  <a:srgbClr val="1E2527"/>
                </a:solidFill>
                <a:latin typeface="Cambria" panose="02040503050406030204" pitchFamily="18" charset="0"/>
                <a:ea typeface="Cambria" panose="02040503050406030204" pitchFamily="18" charset="0"/>
                <a:cs typeface="Gothic Uralic"/>
              </a:rPr>
              <a:t> </a:t>
            </a:r>
            <a:r>
              <a:rPr sz="2400" b="1" dirty="0">
                <a:solidFill>
                  <a:srgbClr val="1E2527"/>
                </a:solidFill>
                <a:latin typeface="Cambria" panose="02040503050406030204" pitchFamily="18" charset="0"/>
                <a:ea typeface="Cambria" panose="02040503050406030204" pitchFamily="18" charset="0"/>
                <a:cs typeface="Gothic Uralic"/>
              </a:rPr>
              <a:t>2023 (2</a:t>
            </a:r>
            <a:r>
              <a:rPr sz="2400" b="1" baseline="25641" dirty="0">
                <a:solidFill>
                  <a:srgbClr val="1E2527"/>
                </a:solidFill>
                <a:latin typeface="Cambria" panose="02040503050406030204" pitchFamily="18" charset="0"/>
                <a:ea typeface="Cambria" panose="02040503050406030204" pitchFamily="18" charset="0"/>
                <a:cs typeface="Gothic Uralic"/>
              </a:rPr>
              <a:t>nd</a:t>
            </a:r>
            <a:r>
              <a:rPr sz="2400" b="1" spc="52" baseline="25641" dirty="0">
                <a:solidFill>
                  <a:srgbClr val="1E2527"/>
                </a:solidFill>
                <a:latin typeface="Cambria" panose="02040503050406030204" pitchFamily="18" charset="0"/>
                <a:ea typeface="Cambria" panose="02040503050406030204" pitchFamily="18" charset="0"/>
                <a:cs typeface="Gothic Uralic"/>
              </a:rPr>
              <a:t> </a:t>
            </a:r>
            <a:r>
              <a:rPr sz="2400" b="1" spc="-5" dirty="0">
                <a:solidFill>
                  <a:srgbClr val="1E2527"/>
                </a:solidFill>
                <a:latin typeface="Cambria" panose="02040503050406030204" pitchFamily="18" charset="0"/>
                <a:ea typeface="Cambria" panose="02040503050406030204" pitchFamily="18" charset="0"/>
                <a:cs typeface="Gothic Uralic"/>
              </a:rPr>
              <a:t>Fortnight)</a:t>
            </a:r>
            <a:endParaRPr sz="2400" dirty="0">
              <a:latin typeface="Cambria" panose="02040503050406030204" pitchFamily="18" charset="0"/>
              <a:ea typeface="Cambria" panose="02040503050406030204" pitchFamily="18" charset="0"/>
              <a:cs typeface="Gothic Uralic"/>
            </a:endParaRPr>
          </a:p>
        </p:txBody>
      </p:sp>
      <p:graphicFrame>
        <p:nvGraphicFramePr>
          <p:cNvPr id="59" name="Table 58"/>
          <p:cNvGraphicFramePr>
            <a:graphicFrameLocks noGrp="1"/>
          </p:cNvGraphicFramePr>
          <p:nvPr/>
        </p:nvGraphicFramePr>
        <p:xfrm>
          <a:off x="1905000" y="5913120"/>
          <a:ext cx="8153400" cy="82296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9600">
                <a:tc>
                  <a:txBody>
                    <a:bodyPr/>
                    <a:lstStyle/>
                    <a:p>
                      <a:pPr algn="ctr"/>
                      <a:r>
                        <a:rPr lang="en-US" sz="2400" dirty="0"/>
                        <a:t>373221</a:t>
                      </a:r>
                    </a:p>
                  </a:txBody>
                  <a:tcPr anchor="ctr">
                    <a:lnL>
                      <a:noFill/>
                    </a:lnL>
                    <a:lnR>
                      <a:noFill/>
                    </a:lnR>
                    <a:lnT>
                      <a:noFill/>
                    </a:lnT>
                    <a:lnB>
                      <a:noFill/>
                    </a:lnB>
                    <a:solidFill>
                      <a:srgbClr val="FFFAF0"/>
                    </a:solidFill>
                  </a:tcPr>
                </a:tc>
                <a:tc>
                  <a:txBody>
                    <a:bodyPr/>
                    <a:lstStyle/>
                    <a:p>
                      <a:pPr algn="ctr"/>
                      <a:r>
                        <a:rPr lang="en-US" sz="2400" dirty="0"/>
                        <a:t>342213 (91.69%)</a:t>
                      </a:r>
                    </a:p>
                  </a:txBody>
                  <a:tcPr anchor="ctr">
                    <a:lnL>
                      <a:noFill/>
                    </a:lnL>
                    <a:lnR>
                      <a:noFill/>
                    </a:lnR>
                    <a:lnT>
                      <a:noFill/>
                    </a:lnT>
                    <a:lnB>
                      <a:noFill/>
                    </a:lnB>
                    <a:solidFill>
                      <a:srgbClr val="FFFAF0"/>
                    </a:solidFill>
                  </a:tcPr>
                </a:tc>
                <a:tc>
                  <a:txBody>
                    <a:bodyPr/>
                    <a:lstStyle/>
                    <a:p>
                      <a:pPr algn="ctr"/>
                      <a:r>
                        <a:rPr lang="en-US" sz="2400" dirty="0"/>
                        <a:t>131464</a:t>
                      </a:r>
                    </a:p>
                  </a:txBody>
                  <a:tcPr anchor="ctr">
                    <a:lnL>
                      <a:noFill/>
                    </a:lnL>
                    <a:lnR>
                      <a:noFill/>
                    </a:lnR>
                    <a:lnT>
                      <a:noFill/>
                    </a:lnT>
                    <a:lnB>
                      <a:noFill/>
                    </a:lnB>
                    <a:solidFill>
                      <a:srgbClr val="FFFAF0"/>
                    </a:solidFill>
                  </a:tcPr>
                </a:tc>
                <a:tc>
                  <a:txBody>
                    <a:bodyPr/>
                    <a:lstStyle/>
                    <a:p>
                      <a:pPr algn="ctr"/>
                      <a:r>
                        <a:rPr lang="en-US" sz="2400" dirty="0"/>
                        <a:t>84410 (64.20%)</a:t>
                      </a:r>
                    </a:p>
                  </a:txBody>
                  <a:tcPr anchor="ctr">
                    <a:lnL>
                      <a:noFill/>
                    </a:lnL>
                    <a:lnR>
                      <a:noFill/>
                    </a:lnR>
                    <a:lnT>
                      <a:noFill/>
                    </a:lnT>
                    <a:lnB>
                      <a:noFill/>
                    </a:lnB>
                    <a:solidFill>
                      <a:srgbClr val="FFFAF0"/>
                    </a:solidFill>
                  </a:tcPr>
                </a:tc>
                <a:extLst>
                  <a:ext uri="{0D108BD9-81ED-4DB2-BD59-A6C34878D82A}">
                    <a16:rowId xmlns:a16="http://schemas.microsoft.com/office/drawing/2014/main" val="10000"/>
                  </a:ext>
                </a:extLst>
              </a:tr>
            </a:tbl>
          </a:graphicData>
        </a:graphic>
      </p:graphicFrame>
      <p:sp>
        <p:nvSpPr>
          <p:cNvPr id="2049"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a:latin typeface="Arial" charset="0"/>
                <a:cs typeface="Arial" charset="0"/>
              </a:rPr>
            </a:br>
            <a:endParaRPr lang="en-US">
              <a:latin typeface="Arial" charset="0"/>
              <a:cs typeface="Arial"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578012501"/>
              </p:ext>
            </p:extLst>
          </p:nvPr>
        </p:nvGraphicFramePr>
        <p:xfrm>
          <a:off x="1981200" y="5181600"/>
          <a:ext cx="8153400" cy="640080"/>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81000">
                <a:tc>
                  <a:txBody>
                    <a:bodyPr/>
                    <a:lstStyle/>
                    <a:p>
                      <a:r>
                        <a:rPr lang="en-US" dirty="0"/>
                        <a:t>Eligible Works</a:t>
                      </a:r>
                    </a:p>
                  </a:txBody>
                  <a:tcPr>
                    <a:solidFill>
                      <a:schemeClr val="accent2"/>
                    </a:solidFill>
                  </a:tcPr>
                </a:tc>
                <a:tc>
                  <a:txBody>
                    <a:bodyPr/>
                    <a:lstStyle/>
                    <a:p>
                      <a:r>
                        <a:rPr lang="en-US" dirty="0"/>
                        <a:t>MR</a:t>
                      </a:r>
                      <a:r>
                        <a:rPr lang="en-US" baseline="0" dirty="0"/>
                        <a:t> filled through NMMS </a:t>
                      </a:r>
                      <a:endParaRPr lang="en-US"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Eligible Works</a:t>
                      </a:r>
                    </a:p>
                    <a:p>
                      <a:endParaRPr lang="en-US" dirty="0"/>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MR</a:t>
                      </a:r>
                      <a:r>
                        <a:rPr lang="en-US" baseline="0" dirty="0"/>
                        <a:t> filled through NMMS</a:t>
                      </a:r>
                      <a:endParaRPr lang="en-US" dirty="0"/>
                    </a:p>
                  </a:txBody>
                  <a:tcPr>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a:xfrm>
            <a:off x="13617576" y="6855885"/>
            <a:ext cx="220663" cy="186267"/>
          </a:xfrm>
        </p:spPr>
        <p:txBody>
          <a:bodyPr/>
          <a:lstStyle/>
          <a:p>
            <a:pPr>
              <a:defRPr/>
            </a:pPr>
            <a:fld id="{9D761B8F-F363-452D-A09E-F1C7FF197BD1}" type="slidenum">
              <a:rPr lang="en-IN"/>
              <a:pPr>
                <a:defRPr/>
              </a:pPr>
              <a:t>18</a:t>
            </a:fld>
            <a:endParaRPr lang="en-IN"/>
          </a:p>
        </p:txBody>
      </p:sp>
      <p:pic>
        <p:nvPicPr>
          <p:cNvPr id="14339" name="Picture 2" descr="F:\attendanceee.png"/>
          <p:cNvPicPr>
            <a:picLocks noChangeAspect="1" noChangeArrowheads="1"/>
          </p:cNvPicPr>
          <p:nvPr/>
        </p:nvPicPr>
        <p:blipFill>
          <a:blip r:embed="rId2"/>
          <a:srcRect t="4959"/>
          <a:stretch>
            <a:fillRect/>
          </a:stretch>
        </p:blipFill>
        <p:spPr bwMode="auto">
          <a:xfrm>
            <a:off x="8151813" y="23285"/>
            <a:ext cx="2400300" cy="4686300"/>
          </a:xfrm>
          <a:prstGeom prst="rect">
            <a:avLst/>
          </a:prstGeom>
          <a:noFill/>
          <a:ln w="9525">
            <a:noFill/>
            <a:miter lim="800000"/>
            <a:headEnd/>
            <a:tailEnd/>
          </a:ln>
        </p:spPr>
      </p:pic>
      <p:pic>
        <p:nvPicPr>
          <p:cNvPr id="14340" name="Picture 4" descr="D:\Shivam\Images\ScreenShots\Screenshot_1611133824.png"/>
          <p:cNvPicPr>
            <a:picLocks noChangeAspect="1" noChangeArrowheads="1"/>
          </p:cNvPicPr>
          <p:nvPr/>
        </p:nvPicPr>
        <p:blipFill>
          <a:blip r:embed="rId3" cstate="print"/>
          <a:srcRect t="38026" b="56926"/>
          <a:stretch>
            <a:fillRect/>
          </a:stretch>
        </p:blipFill>
        <p:spPr bwMode="auto">
          <a:xfrm>
            <a:off x="8167689" y="4743451"/>
            <a:ext cx="2395537" cy="281516"/>
          </a:xfrm>
          <a:prstGeom prst="rect">
            <a:avLst/>
          </a:prstGeom>
          <a:noFill/>
          <a:ln w="9525">
            <a:noFill/>
            <a:miter lim="800000"/>
            <a:headEnd/>
            <a:tailEnd/>
          </a:ln>
        </p:spPr>
      </p:pic>
      <p:pic>
        <p:nvPicPr>
          <p:cNvPr id="14341" name="Picture 10" descr="login.png"/>
          <p:cNvPicPr>
            <a:picLocks noChangeAspect="1"/>
          </p:cNvPicPr>
          <p:nvPr/>
        </p:nvPicPr>
        <p:blipFill>
          <a:blip r:embed="rId4"/>
          <a:srcRect/>
          <a:stretch>
            <a:fillRect/>
          </a:stretch>
        </p:blipFill>
        <p:spPr bwMode="auto">
          <a:xfrm>
            <a:off x="1681165" y="899584"/>
            <a:ext cx="2243137" cy="4445000"/>
          </a:xfrm>
          <a:prstGeom prst="rect">
            <a:avLst/>
          </a:prstGeom>
          <a:noFill/>
          <a:ln w="9525">
            <a:noFill/>
            <a:miter lim="800000"/>
            <a:headEnd/>
            <a:tailEnd/>
          </a:ln>
        </p:spPr>
      </p:pic>
      <p:pic>
        <p:nvPicPr>
          <p:cNvPr id="14342" name="Picture 2" descr="D:\Shivam\Images\ScreenShots\Screenshot_1611132194.png"/>
          <p:cNvPicPr>
            <a:picLocks noChangeAspect="1" noChangeArrowheads="1"/>
          </p:cNvPicPr>
          <p:nvPr/>
        </p:nvPicPr>
        <p:blipFill>
          <a:blip r:embed="rId5" cstate="print"/>
          <a:srcRect/>
          <a:stretch>
            <a:fillRect/>
          </a:stretch>
        </p:blipFill>
        <p:spPr bwMode="auto">
          <a:xfrm>
            <a:off x="3975102" y="1871134"/>
            <a:ext cx="2087563" cy="4254500"/>
          </a:xfrm>
          <a:prstGeom prst="rect">
            <a:avLst/>
          </a:prstGeom>
          <a:noFill/>
          <a:ln w="9525">
            <a:noFill/>
            <a:miter lim="800000"/>
            <a:headEnd/>
            <a:tailEnd/>
          </a:ln>
        </p:spPr>
      </p:pic>
      <p:pic>
        <p:nvPicPr>
          <p:cNvPr id="14343" name="Picture 2" descr="D:\Shivam\Images\ScreenShots\Screenshot_1611132758.png"/>
          <p:cNvPicPr>
            <a:picLocks noChangeAspect="1" noChangeArrowheads="1"/>
          </p:cNvPicPr>
          <p:nvPr/>
        </p:nvPicPr>
        <p:blipFill>
          <a:blip r:embed="rId6" cstate="print"/>
          <a:srcRect/>
          <a:stretch>
            <a:fillRect/>
          </a:stretch>
        </p:blipFill>
        <p:spPr bwMode="auto">
          <a:xfrm>
            <a:off x="6116640" y="2796118"/>
            <a:ext cx="2028825" cy="4021667"/>
          </a:xfrm>
          <a:prstGeom prst="rect">
            <a:avLst/>
          </a:prstGeom>
          <a:noFill/>
          <a:ln w="9525">
            <a:noFill/>
            <a:miter lim="800000"/>
            <a:headEnd/>
            <a:tailEnd/>
          </a:ln>
        </p:spPr>
      </p:pic>
      <p:sp>
        <p:nvSpPr>
          <p:cNvPr id="14344" name="TextBox 13"/>
          <p:cNvSpPr txBox="1">
            <a:spLocks noChangeArrowheads="1"/>
          </p:cNvSpPr>
          <p:nvPr/>
        </p:nvSpPr>
        <p:spPr bwMode="auto">
          <a:xfrm>
            <a:off x="2103440" y="256118"/>
            <a:ext cx="5464175" cy="369332"/>
          </a:xfrm>
          <a:prstGeom prst="rect">
            <a:avLst/>
          </a:prstGeom>
          <a:noFill/>
          <a:ln w="9525">
            <a:noFill/>
            <a:miter lim="800000"/>
            <a:headEnd/>
            <a:tailEnd/>
          </a:ln>
        </p:spPr>
        <p:txBody>
          <a:bodyPr>
            <a:spAutoFit/>
          </a:bodyPr>
          <a:lstStyle/>
          <a:p>
            <a:pPr>
              <a:buClr>
                <a:srgbClr val="000000"/>
              </a:buClr>
              <a:buFont typeface="Arial" charset="0"/>
              <a:buNone/>
            </a:pPr>
            <a:r>
              <a:rPr lang="en-US" b="1">
                <a:solidFill>
                  <a:srgbClr val="C00000"/>
                </a:solidFill>
              </a:rPr>
              <a:t>NMMS APP</a:t>
            </a:r>
          </a:p>
        </p:txBody>
      </p:sp>
      <p:pic>
        <p:nvPicPr>
          <p:cNvPr id="14345" name="Picture 4" descr="D:\Shivam\Images\ScreenShots\Screenshot_1611133824.png"/>
          <p:cNvPicPr>
            <a:picLocks noChangeAspect="1" noChangeArrowheads="1"/>
          </p:cNvPicPr>
          <p:nvPr/>
        </p:nvPicPr>
        <p:blipFill>
          <a:blip r:embed="rId7" cstate="print"/>
          <a:srcRect t="44144" b="6908"/>
          <a:stretch>
            <a:fillRect/>
          </a:stretch>
        </p:blipFill>
        <p:spPr bwMode="auto">
          <a:xfrm>
            <a:off x="8145464" y="5044019"/>
            <a:ext cx="2422525" cy="181398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pPr>
              <a:defRPr/>
            </a:pPr>
            <a:fld id="{B9E5E2B8-13C8-445E-A200-1F218EE5BBBC}" type="slidenum">
              <a:rPr lang="en-IN"/>
              <a:pPr>
                <a:defRPr/>
              </a:pPr>
              <a:t>19</a:t>
            </a:fld>
            <a:endParaRPr lang="en-IN" dirty="0"/>
          </a:p>
        </p:txBody>
      </p:sp>
      <p:pic>
        <p:nvPicPr>
          <p:cNvPr id="15363" name="Picture 2" descr="C:\Users\NICSI\Desktop\Screenshot_1535103051.png"/>
          <p:cNvPicPr>
            <a:picLocks noChangeAspect="1" noChangeArrowheads="1"/>
          </p:cNvPicPr>
          <p:nvPr/>
        </p:nvPicPr>
        <p:blipFill>
          <a:blip r:embed="rId2"/>
          <a:srcRect r="30878"/>
          <a:stretch>
            <a:fillRect/>
          </a:stretch>
        </p:blipFill>
        <p:spPr bwMode="auto">
          <a:xfrm>
            <a:off x="5513388" y="651934"/>
            <a:ext cx="2171700" cy="6038851"/>
          </a:xfrm>
          <a:prstGeom prst="rect">
            <a:avLst/>
          </a:prstGeom>
          <a:noFill/>
          <a:ln w="9525">
            <a:noFill/>
            <a:miter lim="800000"/>
            <a:headEnd/>
            <a:tailEnd/>
          </a:ln>
        </p:spPr>
      </p:pic>
      <p:sp>
        <p:nvSpPr>
          <p:cNvPr id="15364" name="TextBox 10"/>
          <p:cNvSpPr txBox="1">
            <a:spLocks noChangeArrowheads="1"/>
          </p:cNvSpPr>
          <p:nvPr/>
        </p:nvSpPr>
        <p:spPr bwMode="auto">
          <a:xfrm>
            <a:off x="2286000" y="381001"/>
            <a:ext cx="3376612" cy="646331"/>
          </a:xfrm>
          <a:prstGeom prst="rect">
            <a:avLst/>
          </a:prstGeom>
          <a:noFill/>
          <a:ln w="9525">
            <a:noFill/>
            <a:miter lim="800000"/>
            <a:headEnd/>
            <a:tailEnd/>
          </a:ln>
        </p:spPr>
        <p:txBody>
          <a:bodyPr>
            <a:spAutoFit/>
          </a:bodyPr>
          <a:lstStyle/>
          <a:p>
            <a:pPr>
              <a:buClr>
                <a:srgbClr val="000000"/>
              </a:buClr>
              <a:buFont typeface="Arial" charset="0"/>
              <a:buNone/>
            </a:pPr>
            <a:r>
              <a:rPr lang="en-US" sz="3600" b="1">
                <a:solidFill>
                  <a:srgbClr val="C00000"/>
                </a:solidFill>
              </a:rPr>
              <a:t>Other  activities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DAA4E-19AD-EB64-5292-EED00F4956FB}"/>
              </a:ext>
            </a:extLst>
          </p:cNvPr>
          <p:cNvSpPr>
            <a:spLocks noGrp="1"/>
          </p:cNvSpPr>
          <p:nvPr>
            <p:ph type="body" idx="1"/>
          </p:nvPr>
        </p:nvSpPr>
        <p:spPr>
          <a:xfrm>
            <a:off x="228600" y="2743200"/>
            <a:ext cx="11760200" cy="3505200"/>
          </a:xfrm>
        </p:spPr>
        <p:txBody>
          <a:bodyPr>
            <a:normAutofit/>
          </a:bodyPr>
          <a:lstStyle/>
          <a:p>
            <a:pPr marL="457200" indent="-457200">
              <a:buFont typeface="Wingdings" panose="05000000000000000000" pitchFamily="2" charset="2"/>
              <a:buChar char="Ø"/>
            </a:pPr>
            <a:r>
              <a:rPr lang="en-US" sz="2600" b="1" dirty="0">
                <a:solidFill>
                  <a:schemeClr val="tx1"/>
                </a:solidFill>
                <a:latin typeface="Cambria" pitchFamily="18" charset="0"/>
                <a:ea typeface="Cambria" pitchFamily="18" charset="0"/>
              </a:rPr>
              <a:t>Mahatma Gandhi National Rural Employment Guarantee Act(MG NREGA)</a:t>
            </a:r>
          </a:p>
          <a:p>
            <a:pPr marL="457200" indent="-457200">
              <a:buFont typeface="Wingdings" panose="05000000000000000000" pitchFamily="2" charset="2"/>
              <a:buChar char="Ø"/>
            </a:pPr>
            <a:endParaRPr lang="en-US" sz="2600" b="1" dirty="0">
              <a:solidFill>
                <a:schemeClr val="tx1"/>
              </a:solidFill>
              <a:latin typeface="Cambria" pitchFamily="18" charset="0"/>
              <a:ea typeface="Cambria" pitchFamily="18" charset="0"/>
            </a:endParaRPr>
          </a:p>
          <a:p>
            <a:pPr marL="457200" indent="-457200">
              <a:buFont typeface="Wingdings" panose="05000000000000000000" pitchFamily="2" charset="2"/>
              <a:buChar char="Ø"/>
            </a:pPr>
            <a:r>
              <a:rPr lang="sv-SE" sz="2600" b="1" i="0" dirty="0">
                <a:solidFill>
                  <a:schemeClr val="tx1"/>
                </a:solidFill>
                <a:effectLst/>
                <a:latin typeface="Cambria" panose="02040503050406030204" pitchFamily="18" charset="0"/>
                <a:ea typeface="Cambria" panose="02040503050406030204" pitchFamily="18" charset="0"/>
              </a:rPr>
              <a:t>Pradhan Mantri Gram Sadak Yojana(</a:t>
            </a:r>
            <a:r>
              <a:rPr lang="en-US" sz="2600" b="1" dirty="0">
                <a:solidFill>
                  <a:schemeClr val="tx1"/>
                </a:solidFill>
                <a:latin typeface="Cambria" panose="02040503050406030204" pitchFamily="18" charset="0"/>
                <a:ea typeface="Cambria" panose="02040503050406030204" pitchFamily="18" charset="0"/>
              </a:rPr>
              <a:t>PMGSY</a:t>
            </a:r>
            <a:r>
              <a:rPr lang="sv-SE" sz="2600" b="1" i="0" dirty="0">
                <a:solidFill>
                  <a:schemeClr val="tx1"/>
                </a:solidFill>
                <a:effectLst/>
                <a:latin typeface="Cambria" panose="02040503050406030204" pitchFamily="18" charset="0"/>
                <a:ea typeface="Cambria" panose="02040503050406030204" pitchFamily="18" charset="0"/>
              </a:rPr>
              <a:t>)</a:t>
            </a:r>
          </a:p>
          <a:p>
            <a:pPr marL="457200" indent="-457200">
              <a:buFont typeface="Wingdings" panose="05000000000000000000" pitchFamily="2" charset="2"/>
              <a:buChar char="Ø"/>
            </a:pPr>
            <a:endParaRPr lang="en-US" sz="2600" b="1" dirty="0">
              <a:solidFill>
                <a:schemeClr val="tx1"/>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Ø"/>
            </a:pPr>
            <a:r>
              <a:rPr lang="sv-SE" sz="2600" b="0" i="0" dirty="0">
                <a:solidFill>
                  <a:schemeClr val="tx1"/>
                </a:solidFill>
                <a:effectLst/>
                <a:latin typeface="Cambria" panose="02040503050406030204" pitchFamily="18" charset="0"/>
                <a:ea typeface="Cambria" panose="02040503050406030204" pitchFamily="18" charset="0"/>
              </a:rPr>
              <a:t> </a:t>
            </a:r>
            <a:r>
              <a:rPr lang="sv-SE" sz="2600" b="1" i="0" dirty="0">
                <a:solidFill>
                  <a:schemeClr val="tx1"/>
                </a:solidFill>
                <a:effectLst/>
                <a:latin typeface="Cambria" panose="02040503050406030204" pitchFamily="18" charset="0"/>
                <a:ea typeface="Cambria" panose="02040503050406030204" pitchFamily="18" charset="0"/>
              </a:rPr>
              <a:t>Pradhan Mantri AwasYojana Gramin(</a:t>
            </a:r>
            <a:r>
              <a:rPr lang="en-US" sz="2600" b="1" dirty="0">
                <a:solidFill>
                  <a:schemeClr val="tx1"/>
                </a:solidFill>
                <a:latin typeface="Cambria" panose="02040503050406030204" pitchFamily="18" charset="0"/>
                <a:ea typeface="Cambria" panose="02040503050406030204" pitchFamily="18" charset="0"/>
              </a:rPr>
              <a:t>PMAY-G </a:t>
            </a:r>
            <a:r>
              <a:rPr lang="sv-SE" sz="2600" b="1" i="0" dirty="0">
                <a:solidFill>
                  <a:schemeClr val="tx1"/>
                </a:solidFill>
                <a:effectLst/>
                <a:latin typeface="Cambria" panose="02040503050406030204" pitchFamily="18" charset="0"/>
                <a:ea typeface="Cambria" panose="02040503050406030204" pitchFamily="18" charset="0"/>
              </a:rPr>
              <a:t>)</a:t>
            </a:r>
            <a:endParaRPr lang="en-IN" sz="2600" dirty="0">
              <a:solidFill>
                <a:schemeClr val="tx1"/>
              </a:solidFill>
              <a:latin typeface="Cambria" panose="02040503050406030204" pitchFamily="18" charset="0"/>
              <a:ea typeface="Cambria" panose="02040503050406030204" pitchFamily="18" charset="0"/>
            </a:endParaRPr>
          </a:p>
        </p:txBody>
      </p:sp>
      <p:sp>
        <p:nvSpPr>
          <p:cNvPr id="3" name="Title 2">
            <a:extLst>
              <a:ext uri="{FF2B5EF4-FFF2-40B4-BE49-F238E27FC236}">
                <a16:creationId xmlns:a16="http://schemas.microsoft.com/office/drawing/2014/main" id="{D15EA1E4-3D35-180F-2196-11D14DDD94D5}"/>
              </a:ext>
            </a:extLst>
          </p:cNvPr>
          <p:cNvSpPr>
            <a:spLocks noGrp="1"/>
          </p:cNvSpPr>
          <p:nvPr>
            <p:ph type="title"/>
          </p:nvPr>
        </p:nvSpPr>
        <p:spPr>
          <a:xfrm>
            <a:off x="533400" y="1600200"/>
            <a:ext cx="11455400" cy="990600"/>
          </a:xfrm>
        </p:spPr>
        <p:txBody>
          <a:bodyPr>
            <a:normAutofit/>
          </a:bodyPr>
          <a:lstStyle/>
          <a:p>
            <a:pPr algn="ctr"/>
            <a:r>
              <a:rPr lang="en-IN" sz="2800" b="1" dirty="0">
                <a:solidFill>
                  <a:schemeClr val="tx1"/>
                </a:solidFill>
                <a:latin typeface="Cambria" panose="02040503050406030204" pitchFamily="18" charset="0"/>
                <a:ea typeface="Cambria" panose="02040503050406030204" pitchFamily="18" charset="0"/>
              </a:rPr>
              <a:t>Flagship schemes of </a:t>
            </a:r>
            <a:r>
              <a:rPr lang="en-IN" sz="2800" b="1" dirty="0" err="1">
                <a:solidFill>
                  <a:schemeClr val="tx1"/>
                </a:solidFill>
                <a:latin typeface="Cambria" panose="02040503050406030204" pitchFamily="18" charset="0"/>
                <a:ea typeface="Cambria" panose="02040503050406030204" pitchFamily="18" charset="0"/>
              </a:rPr>
              <a:t>DoRD</a:t>
            </a:r>
            <a:r>
              <a:rPr lang="en-IN" sz="2800" b="1" dirty="0">
                <a:solidFill>
                  <a:schemeClr val="tx1"/>
                </a:solidFill>
                <a:latin typeface="Cambria" panose="02040503050406030204" pitchFamily="18" charset="0"/>
                <a:ea typeface="Cambria" panose="02040503050406030204" pitchFamily="18" charset="0"/>
              </a:rPr>
              <a:t>- in which technology  used</a:t>
            </a:r>
          </a:p>
        </p:txBody>
      </p:sp>
    </p:spTree>
    <p:extLst>
      <p:ext uri="{BB962C8B-B14F-4D97-AF65-F5344CB8AC3E}">
        <p14:creationId xmlns:p14="http://schemas.microsoft.com/office/powerpoint/2010/main" val="2035907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1"/>
          <p:cNvSpPr txBox="1">
            <a:spLocks noGrp="1"/>
          </p:cNvSpPr>
          <p:nvPr>
            <p:ph type="title"/>
          </p:nvPr>
        </p:nvSpPr>
        <p:spPr>
          <a:xfrm>
            <a:off x="304800" y="2519375"/>
            <a:ext cx="11506200" cy="3236784"/>
          </a:xfrm>
          <a:prstGeom prst="rect">
            <a:avLst/>
          </a:prstGeom>
        </p:spPr>
        <p:txBody>
          <a:bodyPr vert="horz" wrap="square" lIns="0" tIns="12700" rIns="0" bIns="0" rtlCol="0" anchor="ctr">
            <a:spAutoFit/>
          </a:bodyPr>
          <a:lstStyle/>
          <a:p>
            <a:pPr marL="469900" indent="-457200">
              <a:spcBef>
                <a:spcPts val="100"/>
              </a:spcBef>
              <a:buClr>
                <a:srgbClr val="4F6064"/>
              </a:buClr>
              <a:buSzPct val="88888"/>
              <a:buFont typeface="Wingdings"/>
              <a:buChar char=""/>
              <a:tabLst>
                <a:tab pos="469265" algn="l"/>
                <a:tab pos="469900" algn="l"/>
              </a:tabLst>
            </a:pPr>
            <a:r>
              <a:rPr sz="2400" spc="-5" dirty="0">
                <a:solidFill>
                  <a:srgbClr val="1E2527"/>
                </a:solidFill>
                <a:latin typeface="Cambria" pitchFamily="18" charset="0"/>
                <a:ea typeface="Cambria" pitchFamily="18" charset="0"/>
                <a:cs typeface="Gothic Uralic"/>
              </a:rPr>
              <a:t>Citizen-Centric </a:t>
            </a:r>
            <a:r>
              <a:rPr sz="2400" dirty="0">
                <a:solidFill>
                  <a:srgbClr val="1E2527"/>
                </a:solidFill>
                <a:latin typeface="Cambria" pitchFamily="18" charset="0"/>
                <a:ea typeface="Cambria" pitchFamily="18" charset="0"/>
                <a:cs typeface="Gothic Uralic"/>
              </a:rPr>
              <a:t>Mobile </a:t>
            </a:r>
            <a:r>
              <a:rPr sz="2400" spc="-5" dirty="0">
                <a:solidFill>
                  <a:srgbClr val="1E2527"/>
                </a:solidFill>
                <a:latin typeface="Cambria" pitchFamily="18" charset="0"/>
                <a:ea typeface="Cambria" pitchFamily="18" charset="0"/>
                <a:cs typeface="Gothic Uralic"/>
              </a:rPr>
              <a:t>Application</a:t>
            </a:r>
            <a:r>
              <a:rPr sz="2400" spc="-25" dirty="0">
                <a:solidFill>
                  <a:srgbClr val="1E2527"/>
                </a:solidFill>
                <a:latin typeface="Cambria" pitchFamily="18" charset="0"/>
                <a:ea typeface="Cambria" pitchFamily="18" charset="0"/>
                <a:cs typeface="Gothic Uralic"/>
              </a:rPr>
              <a:t> </a:t>
            </a:r>
            <a:r>
              <a:rPr sz="2400" spc="-5" dirty="0">
                <a:solidFill>
                  <a:srgbClr val="1E2527"/>
                </a:solidFill>
                <a:latin typeface="Cambria" pitchFamily="18" charset="0"/>
                <a:ea typeface="Cambria" pitchFamily="18" charset="0"/>
                <a:cs typeface="Gothic Uralic"/>
              </a:rPr>
              <a:t>(CCMA)</a:t>
            </a:r>
            <a:endParaRPr sz="2400" dirty="0">
              <a:latin typeface="Cambria" pitchFamily="18" charset="0"/>
              <a:ea typeface="Cambria" pitchFamily="18" charset="0"/>
              <a:cs typeface="Gothic Uralic"/>
            </a:endParaRPr>
          </a:p>
          <a:p>
            <a:pPr marL="469900" marR="5080" indent="-457200">
              <a:spcBef>
                <a:spcPts val="1100"/>
              </a:spcBef>
              <a:buClr>
                <a:srgbClr val="4F6064"/>
              </a:buClr>
              <a:buSzPct val="88888"/>
              <a:buFont typeface="Wingdings"/>
              <a:buChar char=""/>
              <a:tabLst>
                <a:tab pos="469265" algn="l"/>
                <a:tab pos="469900" algn="l"/>
              </a:tabLst>
            </a:pPr>
            <a:r>
              <a:rPr sz="2400" dirty="0">
                <a:solidFill>
                  <a:srgbClr val="1E2527"/>
                </a:solidFill>
                <a:latin typeface="Cambria" pitchFamily="18" charset="0"/>
                <a:ea typeface="Cambria" pitchFamily="18" charset="0"/>
                <a:cs typeface="URW Gothic"/>
              </a:rPr>
              <a:t>An </a:t>
            </a:r>
            <a:r>
              <a:rPr sz="2400" spc="-5" dirty="0">
                <a:solidFill>
                  <a:srgbClr val="1E2527"/>
                </a:solidFill>
                <a:latin typeface="Cambria" pitchFamily="18" charset="0"/>
                <a:ea typeface="Cambria" pitchFamily="18" charset="0"/>
                <a:cs typeface="URW Gothic"/>
              </a:rPr>
              <a:t>instrument for information flow from ground </a:t>
            </a:r>
            <a:r>
              <a:rPr sz="2400" dirty="0">
                <a:solidFill>
                  <a:srgbClr val="1E2527"/>
                </a:solidFill>
                <a:latin typeface="Cambria" pitchFamily="18" charset="0"/>
                <a:ea typeface="Cambria" pitchFamily="18" charset="0"/>
                <a:cs typeface="URW Gothic"/>
              </a:rPr>
              <a:t>level </a:t>
            </a:r>
            <a:r>
              <a:rPr sz="2400" spc="-5" dirty="0">
                <a:solidFill>
                  <a:srgbClr val="1E2527"/>
                </a:solidFill>
                <a:latin typeface="Cambria" pitchFamily="18" charset="0"/>
                <a:ea typeface="Cambria" pitchFamily="18" charset="0"/>
                <a:cs typeface="URW Gothic"/>
              </a:rPr>
              <a:t>to the </a:t>
            </a:r>
            <a:r>
              <a:rPr sz="2400" dirty="0">
                <a:solidFill>
                  <a:srgbClr val="1E2527"/>
                </a:solidFill>
                <a:latin typeface="Cambria" pitchFamily="18" charset="0"/>
                <a:ea typeface="Cambria" pitchFamily="18" charset="0"/>
                <a:cs typeface="URW Gothic"/>
              </a:rPr>
              <a:t>highest level </a:t>
            </a:r>
            <a:r>
              <a:rPr sz="2400" spc="-5" dirty="0">
                <a:solidFill>
                  <a:srgbClr val="1E2527"/>
                </a:solidFill>
                <a:latin typeface="Cambria" pitchFamily="18" charset="0"/>
                <a:ea typeface="Cambria" pitchFamily="18" charset="0"/>
                <a:cs typeface="URW Gothic"/>
              </a:rPr>
              <a:t>and </a:t>
            </a:r>
            <a:r>
              <a:rPr sz="2400" dirty="0">
                <a:solidFill>
                  <a:srgbClr val="1E2527"/>
                </a:solidFill>
                <a:latin typeface="Cambria" pitchFamily="18" charset="0"/>
                <a:ea typeface="Cambria" pitchFamily="18" charset="0"/>
                <a:cs typeface="URW Gothic"/>
              </a:rPr>
              <a:t>is a </a:t>
            </a:r>
            <a:r>
              <a:rPr sz="2400" spc="-5" dirty="0">
                <a:solidFill>
                  <a:srgbClr val="1E2527"/>
                </a:solidFill>
                <a:latin typeface="Cambria" pitchFamily="18" charset="0"/>
                <a:ea typeface="Cambria" pitchFamily="18" charset="0"/>
                <a:cs typeface="Gothic Uralic"/>
              </a:rPr>
              <a:t>bridge between  citizens and the</a:t>
            </a:r>
            <a:r>
              <a:rPr sz="2400" spc="-20" dirty="0">
                <a:solidFill>
                  <a:srgbClr val="1E2527"/>
                </a:solidFill>
                <a:latin typeface="Cambria" pitchFamily="18" charset="0"/>
                <a:ea typeface="Cambria" pitchFamily="18" charset="0"/>
                <a:cs typeface="Gothic Uralic"/>
              </a:rPr>
              <a:t> </a:t>
            </a:r>
            <a:r>
              <a:rPr sz="2400" spc="-5" dirty="0">
                <a:solidFill>
                  <a:srgbClr val="1E2527"/>
                </a:solidFill>
                <a:latin typeface="Cambria" pitchFamily="18" charset="0"/>
                <a:ea typeface="Cambria" pitchFamily="18" charset="0"/>
                <a:cs typeface="Gothic Uralic"/>
              </a:rPr>
              <a:t>system</a:t>
            </a:r>
            <a:r>
              <a:rPr sz="2400" spc="-5" dirty="0">
                <a:solidFill>
                  <a:srgbClr val="1E2527"/>
                </a:solidFill>
                <a:latin typeface="Cambria" pitchFamily="18" charset="0"/>
                <a:ea typeface="Cambria" pitchFamily="18" charset="0"/>
                <a:cs typeface="URW Gothic"/>
              </a:rPr>
              <a:t>.</a:t>
            </a:r>
            <a:endParaRPr sz="2400" dirty="0">
              <a:latin typeface="Cambria" pitchFamily="18" charset="0"/>
              <a:ea typeface="Cambria" pitchFamily="18" charset="0"/>
              <a:cs typeface="URW Gothic"/>
            </a:endParaRPr>
          </a:p>
          <a:p>
            <a:pPr marL="469900" indent="-457200">
              <a:spcBef>
                <a:spcPts val="5"/>
              </a:spcBef>
              <a:buClr>
                <a:srgbClr val="4F6064"/>
              </a:buClr>
              <a:buSzPct val="88888"/>
              <a:buFont typeface="Wingdings"/>
              <a:buChar char=""/>
              <a:tabLst>
                <a:tab pos="469265" algn="l"/>
                <a:tab pos="469900" algn="l"/>
              </a:tabLst>
            </a:pPr>
            <a:r>
              <a:rPr lang="en-US" sz="2400" spc="-5" dirty="0">
                <a:solidFill>
                  <a:srgbClr val="1E2527"/>
                </a:solidFill>
                <a:latin typeface="Cambria" pitchFamily="18" charset="0"/>
                <a:ea typeface="Cambria" pitchFamily="18" charset="0"/>
                <a:cs typeface="URW Gothic"/>
              </a:rPr>
              <a:t>Supports policy </a:t>
            </a:r>
            <a:r>
              <a:rPr lang="en-US" sz="2400" dirty="0">
                <a:solidFill>
                  <a:srgbClr val="1E2527"/>
                </a:solidFill>
                <a:latin typeface="Cambria" pitchFamily="18" charset="0"/>
                <a:ea typeface="Cambria" pitchFamily="18" charset="0"/>
                <a:cs typeface="URW Gothic"/>
              </a:rPr>
              <a:t>decisions </a:t>
            </a:r>
            <a:r>
              <a:rPr lang="en-US" sz="2400" spc="-5" dirty="0">
                <a:solidFill>
                  <a:srgbClr val="1E2527"/>
                </a:solidFill>
                <a:latin typeface="Cambria" pitchFamily="18" charset="0"/>
                <a:ea typeface="Cambria" pitchFamily="18" charset="0"/>
                <a:cs typeface="URW Gothic"/>
              </a:rPr>
              <a:t>at the Ministry to improve quality of public</a:t>
            </a:r>
            <a:r>
              <a:rPr lang="en-US" sz="2400" spc="45" dirty="0">
                <a:solidFill>
                  <a:srgbClr val="1E2527"/>
                </a:solidFill>
                <a:latin typeface="Cambria" pitchFamily="18" charset="0"/>
                <a:ea typeface="Cambria" pitchFamily="18" charset="0"/>
                <a:cs typeface="URW Gothic"/>
              </a:rPr>
              <a:t> </a:t>
            </a:r>
            <a:r>
              <a:rPr lang="en-US" sz="2400" dirty="0">
                <a:solidFill>
                  <a:srgbClr val="1E2527"/>
                </a:solidFill>
                <a:latin typeface="Cambria" pitchFamily="18" charset="0"/>
                <a:ea typeface="Cambria" pitchFamily="18" charset="0"/>
                <a:cs typeface="URW Gothic"/>
              </a:rPr>
              <a:t>services.</a:t>
            </a:r>
            <a:endParaRPr lang="en-US" sz="2400" dirty="0">
              <a:latin typeface="Cambria" pitchFamily="18" charset="0"/>
              <a:ea typeface="Cambria" pitchFamily="18" charset="0"/>
              <a:cs typeface="URW Gothic"/>
            </a:endParaRPr>
          </a:p>
          <a:p>
            <a:pPr marL="469900" marR="139065" indent="-457200">
              <a:spcBef>
                <a:spcPts val="1005"/>
              </a:spcBef>
              <a:buClr>
                <a:srgbClr val="4F6064"/>
              </a:buClr>
              <a:buSzPct val="88888"/>
              <a:buFont typeface="Wingdings"/>
              <a:buChar char=""/>
              <a:tabLst>
                <a:tab pos="469265" algn="l"/>
                <a:tab pos="469900" algn="l"/>
              </a:tabLst>
            </a:pPr>
            <a:r>
              <a:rPr lang="en-IN" sz="2400" spc="-5" dirty="0">
                <a:solidFill>
                  <a:srgbClr val="1E2527"/>
                </a:solidFill>
                <a:latin typeface="Cambria" pitchFamily="18" charset="0"/>
                <a:ea typeface="Cambria" pitchFamily="18" charset="0"/>
                <a:cs typeface="Gothic Uralic"/>
              </a:rPr>
              <a:t>C</a:t>
            </a:r>
            <a:r>
              <a:rPr sz="2400" spc="-5" dirty="0">
                <a:solidFill>
                  <a:srgbClr val="1E2527"/>
                </a:solidFill>
                <a:latin typeface="Cambria" pitchFamily="18" charset="0"/>
                <a:ea typeface="Cambria" pitchFamily="18" charset="0"/>
                <a:cs typeface="Gothic Uralic"/>
              </a:rPr>
              <a:t>itizen </a:t>
            </a:r>
            <a:r>
              <a:rPr sz="2400" dirty="0">
                <a:solidFill>
                  <a:srgbClr val="1E2527"/>
                </a:solidFill>
                <a:latin typeface="Cambria" pitchFamily="18" charset="0"/>
                <a:ea typeface="Cambria" pitchFamily="18" charset="0"/>
                <a:cs typeface="URW Gothic"/>
              </a:rPr>
              <a:t>will</a:t>
            </a:r>
            <a:r>
              <a:rPr sz="2400" spc="-5" dirty="0">
                <a:solidFill>
                  <a:srgbClr val="1E2527"/>
                </a:solidFill>
                <a:latin typeface="Cambria" pitchFamily="18" charset="0"/>
                <a:ea typeface="Cambria" pitchFamily="18" charset="0"/>
                <a:cs typeface="URW Gothic"/>
              </a:rPr>
              <a:t> able to </a:t>
            </a:r>
            <a:r>
              <a:rPr sz="2400" spc="-5" dirty="0">
                <a:solidFill>
                  <a:srgbClr val="1E2527"/>
                </a:solidFill>
                <a:latin typeface="Cambria" pitchFamily="18" charset="0"/>
                <a:ea typeface="Cambria" pitchFamily="18" charset="0"/>
                <a:cs typeface="Gothic Uralic"/>
              </a:rPr>
              <a:t>provide feedback about assets </a:t>
            </a:r>
            <a:r>
              <a:rPr sz="2400" spc="-5" dirty="0">
                <a:solidFill>
                  <a:srgbClr val="1E2527"/>
                </a:solidFill>
                <a:latin typeface="Cambria" pitchFamily="18" charset="0"/>
                <a:ea typeface="Cambria" pitchFamily="18" charset="0"/>
                <a:cs typeface="URW Gothic"/>
              </a:rPr>
              <a:t>that have been  created.</a:t>
            </a:r>
            <a:endParaRPr sz="2400" dirty="0">
              <a:latin typeface="Cambria" pitchFamily="18" charset="0"/>
              <a:ea typeface="Cambria" pitchFamily="18" charset="0"/>
              <a:cs typeface="URW Gothic"/>
            </a:endParaRPr>
          </a:p>
          <a:p>
            <a:pPr marL="469900" indent="-457200">
              <a:spcBef>
                <a:spcPts val="5"/>
              </a:spcBef>
              <a:buClr>
                <a:srgbClr val="4F6064"/>
              </a:buClr>
              <a:buSzPct val="88888"/>
              <a:buFont typeface="Wingdings"/>
              <a:buChar char=""/>
              <a:tabLst>
                <a:tab pos="469265" algn="l"/>
                <a:tab pos="469900" algn="l"/>
              </a:tabLst>
            </a:pPr>
            <a:r>
              <a:rPr sz="2400" dirty="0">
                <a:solidFill>
                  <a:srgbClr val="1E2527"/>
                </a:solidFill>
                <a:latin typeface="Cambria" pitchFamily="18" charset="0"/>
                <a:ea typeface="Cambria" pitchFamily="18" charset="0"/>
                <a:cs typeface="URW Gothic"/>
              </a:rPr>
              <a:t>An </a:t>
            </a:r>
            <a:r>
              <a:rPr sz="2400" spc="-5" dirty="0">
                <a:solidFill>
                  <a:srgbClr val="1E2527"/>
                </a:solidFill>
                <a:latin typeface="Cambria" pitchFamily="18" charset="0"/>
                <a:ea typeface="Cambria" pitchFamily="18" charset="0"/>
                <a:cs typeface="URW Gothic"/>
              </a:rPr>
              <a:t>initiative towards </a:t>
            </a:r>
            <a:r>
              <a:rPr sz="2400" dirty="0">
                <a:solidFill>
                  <a:srgbClr val="1E2527"/>
                </a:solidFill>
                <a:latin typeface="Cambria" pitchFamily="18" charset="0"/>
                <a:ea typeface="Cambria" pitchFamily="18" charset="0"/>
                <a:cs typeface="URW Gothic"/>
              </a:rPr>
              <a:t>- </a:t>
            </a:r>
            <a:r>
              <a:rPr sz="2400" spc="-5" dirty="0">
                <a:solidFill>
                  <a:srgbClr val="1E2527"/>
                </a:solidFill>
                <a:latin typeface="Cambria" pitchFamily="18" charset="0"/>
                <a:ea typeface="Cambria" pitchFamily="18" charset="0"/>
                <a:cs typeface="Gothic Uralic"/>
              </a:rPr>
              <a:t>Transparency, Accountability and Good</a:t>
            </a:r>
            <a:r>
              <a:rPr sz="2400" spc="20" dirty="0">
                <a:solidFill>
                  <a:srgbClr val="1E2527"/>
                </a:solidFill>
                <a:latin typeface="Cambria" pitchFamily="18" charset="0"/>
                <a:ea typeface="Cambria" pitchFamily="18" charset="0"/>
                <a:cs typeface="Gothic Uralic"/>
              </a:rPr>
              <a:t> </a:t>
            </a:r>
            <a:r>
              <a:rPr sz="2400" spc="-5" dirty="0">
                <a:solidFill>
                  <a:srgbClr val="1E2527"/>
                </a:solidFill>
                <a:latin typeface="Cambria" pitchFamily="18" charset="0"/>
                <a:ea typeface="Cambria" pitchFamily="18" charset="0"/>
                <a:cs typeface="Gothic Uralic"/>
              </a:rPr>
              <a:t>Governance</a:t>
            </a:r>
            <a:br>
              <a:rPr lang="en-US" sz="2400" spc="-5" dirty="0">
                <a:solidFill>
                  <a:srgbClr val="1E2527"/>
                </a:solidFill>
                <a:latin typeface="Cambria" pitchFamily="18" charset="0"/>
                <a:ea typeface="Cambria" pitchFamily="18" charset="0"/>
                <a:cs typeface="Gothic Uralic"/>
              </a:rPr>
            </a:br>
            <a:endParaRPr sz="2400" dirty="0">
              <a:latin typeface="Cambria" pitchFamily="18" charset="0"/>
              <a:ea typeface="Cambria" pitchFamily="18" charset="0"/>
              <a:cs typeface="Gothic Uralic"/>
            </a:endParaRPr>
          </a:p>
          <a:p>
            <a:pPr marL="533400" indent="-520700">
              <a:buClr>
                <a:srgbClr val="4F6064"/>
              </a:buClr>
              <a:buSzPct val="80000"/>
              <a:buFont typeface="Wingdings"/>
              <a:buChar char=""/>
              <a:tabLst>
                <a:tab pos="532765" algn="l"/>
                <a:tab pos="533400" algn="l"/>
                <a:tab pos="5860415" algn="l"/>
              </a:tabLst>
            </a:pPr>
            <a:r>
              <a:rPr sz="2400" spc="-5" dirty="0">
                <a:solidFill>
                  <a:srgbClr val="1E2527"/>
                </a:solidFill>
                <a:latin typeface="Cambria" pitchFamily="18" charset="0"/>
                <a:ea typeface="Cambria" pitchFamily="18" charset="0"/>
                <a:cs typeface="URW Gothic"/>
              </a:rPr>
              <a:t>Total No of Janmanrega users</a:t>
            </a:r>
            <a:r>
              <a:rPr sz="2400" spc="45" dirty="0">
                <a:solidFill>
                  <a:srgbClr val="1E2527"/>
                </a:solidFill>
                <a:latin typeface="Cambria" pitchFamily="18" charset="0"/>
                <a:ea typeface="Cambria" pitchFamily="18" charset="0"/>
                <a:cs typeface="URW Gothic"/>
              </a:rPr>
              <a:t> </a:t>
            </a:r>
            <a:r>
              <a:rPr sz="2400" spc="-5" dirty="0">
                <a:solidFill>
                  <a:srgbClr val="1E2527"/>
                </a:solidFill>
                <a:latin typeface="Cambria" pitchFamily="18" charset="0"/>
                <a:ea typeface="Cambria" pitchFamily="18" charset="0"/>
                <a:cs typeface="URW Gothic"/>
              </a:rPr>
              <a:t>across</a:t>
            </a:r>
            <a:r>
              <a:rPr sz="2400" dirty="0">
                <a:solidFill>
                  <a:srgbClr val="1E2527"/>
                </a:solidFill>
                <a:latin typeface="Cambria" pitchFamily="18" charset="0"/>
                <a:ea typeface="Cambria" pitchFamily="18" charset="0"/>
                <a:cs typeface="URW Gothic"/>
              </a:rPr>
              <a:t> </a:t>
            </a:r>
            <a:r>
              <a:rPr sz="2400" spc="-5" dirty="0">
                <a:solidFill>
                  <a:srgbClr val="1E2527"/>
                </a:solidFill>
                <a:latin typeface="Cambria" pitchFamily="18" charset="0"/>
                <a:ea typeface="Cambria" pitchFamily="18" charset="0"/>
                <a:cs typeface="URW Gothic"/>
              </a:rPr>
              <a:t>India	</a:t>
            </a:r>
            <a:r>
              <a:rPr sz="2400" dirty="0">
                <a:solidFill>
                  <a:srgbClr val="1E2527"/>
                </a:solidFill>
                <a:latin typeface="Cambria" pitchFamily="18" charset="0"/>
                <a:ea typeface="Cambria" pitchFamily="18" charset="0"/>
                <a:cs typeface="URW Gothic"/>
              </a:rPr>
              <a:t>-</a:t>
            </a:r>
            <a:r>
              <a:rPr sz="2400" spc="-10" dirty="0">
                <a:solidFill>
                  <a:srgbClr val="1E2527"/>
                </a:solidFill>
                <a:latin typeface="Cambria" pitchFamily="18" charset="0"/>
                <a:ea typeface="Cambria" pitchFamily="18" charset="0"/>
                <a:cs typeface="URW Gothic"/>
              </a:rPr>
              <a:t> </a:t>
            </a:r>
            <a:r>
              <a:rPr sz="2400" dirty="0">
                <a:solidFill>
                  <a:srgbClr val="1E2527"/>
                </a:solidFill>
                <a:latin typeface="Cambria" pitchFamily="18" charset="0"/>
                <a:ea typeface="Cambria" pitchFamily="18" charset="0"/>
                <a:cs typeface="Gothic Uralic"/>
              </a:rPr>
              <a:t>1,29,331</a:t>
            </a:r>
            <a:endParaRPr sz="2400" dirty="0">
              <a:latin typeface="Cambria" pitchFamily="18" charset="0"/>
              <a:ea typeface="Cambria" pitchFamily="18" charset="0"/>
              <a:cs typeface="Gothic Uralic"/>
            </a:endParaRPr>
          </a:p>
        </p:txBody>
      </p:sp>
      <p:sp>
        <p:nvSpPr>
          <p:cNvPr id="4" name="Title 1"/>
          <p:cNvSpPr txBox="1">
            <a:spLocks/>
          </p:cNvSpPr>
          <p:nvPr/>
        </p:nvSpPr>
        <p:spPr>
          <a:xfrm>
            <a:off x="2133600" y="0"/>
            <a:ext cx="7239000" cy="1219200"/>
          </a:xfrm>
          <a:prstGeom prst="rect">
            <a:avLst/>
          </a:prstGeom>
        </p:spPr>
        <p:txBody>
          <a:bodyPr vert="horz" anchor="ctr">
            <a:normAutofit/>
          </a:bodyPr>
          <a:lstStyle/>
          <a:p>
            <a:pPr>
              <a:spcBef>
                <a:spcPct val="0"/>
              </a:spcBef>
              <a:defRPr/>
            </a:pPr>
            <a:r>
              <a:rPr lang="en-US" sz="2800" b="1" dirty="0">
                <a:latin typeface="Cambria" pitchFamily="18" charset="0"/>
                <a:ea typeface="Cambria" pitchFamily="18" charset="0"/>
                <a:cs typeface="+mj-cs"/>
              </a:rPr>
              <a:t>About JANMANREGA</a:t>
            </a:r>
          </a:p>
        </p:txBody>
      </p:sp>
    </p:spTree>
    <p:extLst>
      <p:ext uri="{BB962C8B-B14F-4D97-AF65-F5344CB8AC3E}">
        <p14:creationId xmlns:p14="http://schemas.microsoft.com/office/powerpoint/2010/main" val="139424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0" y="275510"/>
            <a:ext cx="8229600" cy="443711"/>
          </a:xfrm>
          <a:prstGeom prst="rect">
            <a:avLst/>
          </a:prstGeom>
        </p:spPr>
        <p:txBody>
          <a:bodyPr vert="horz" wrap="square" lIns="0" tIns="12700" rIns="0" bIns="0" rtlCol="0" anchor="ctr">
            <a:spAutoFit/>
          </a:bodyPr>
          <a:lstStyle/>
          <a:p>
            <a:pPr marL="12700">
              <a:spcBef>
                <a:spcPts val="100"/>
              </a:spcBef>
            </a:pPr>
            <a:r>
              <a:rPr sz="2800" b="1" spc="-5" dirty="0">
                <a:solidFill>
                  <a:schemeClr val="tx1"/>
                </a:solidFill>
                <a:latin typeface="Cambria" panose="02040503050406030204" pitchFamily="18" charset="0"/>
                <a:ea typeface="Cambria" panose="02040503050406030204" pitchFamily="18" charset="0"/>
              </a:rPr>
              <a:t>Area Officer</a:t>
            </a:r>
            <a:r>
              <a:rPr sz="2800" b="1" spc="-55" dirty="0">
                <a:solidFill>
                  <a:schemeClr val="tx1"/>
                </a:solidFill>
                <a:latin typeface="Cambria" panose="02040503050406030204" pitchFamily="18" charset="0"/>
                <a:ea typeface="Cambria" panose="02040503050406030204" pitchFamily="18" charset="0"/>
              </a:rPr>
              <a:t> </a:t>
            </a:r>
            <a:r>
              <a:rPr sz="2800" b="1" dirty="0">
                <a:solidFill>
                  <a:schemeClr val="tx1"/>
                </a:solidFill>
                <a:latin typeface="Cambria" panose="02040503050406030204" pitchFamily="18" charset="0"/>
                <a:ea typeface="Cambria" panose="02040503050406030204" pitchFamily="18" charset="0"/>
              </a:rPr>
              <a:t>App</a:t>
            </a:r>
            <a:r>
              <a:rPr lang="en-IN" sz="2800" b="1" dirty="0">
                <a:solidFill>
                  <a:schemeClr val="tx1"/>
                </a:solidFill>
                <a:latin typeface="Cambria" panose="02040503050406030204" pitchFamily="18" charset="0"/>
                <a:ea typeface="Cambria" panose="02040503050406030204" pitchFamily="18" charset="0"/>
              </a:rPr>
              <a:t> </a:t>
            </a:r>
            <a:r>
              <a:rPr lang="en-US" sz="2800" b="1" dirty="0">
                <a:solidFill>
                  <a:schemeClr val="tx1"/>
                </a:solidFill>
                <a:latin typeface="Cambria" panose="02040503050406030204" pitchFamily="18" charset="0"/>
                <a:ea typeface="Cambria" panose="02040503050406030204" pitchFamily="18" charset="0"/>
              </a:rPr>
              <a:t>in MGNREGA </a:t>
            </a:r>
            <a:endParaRPr sz="2800" b="1" dirty="0">
              <a:solidFill>
                <a:schemeClr val="tx1"/>
              </a:solidFill>
              <a:latin typeface="Cambria" panose="02040503050406030204" pitchFamily="18" charset="0"/>
              <a:ea typeface="Cambria" panose="02040503050406030204" pitchFamily="18" charset="0"/>
            </a:endParaRPr>
          </a:p>
        </p:txBody>
      </p:sp>
      <p:grpSp>
        <p:nvGrpSpPr>
          <p:cNvPr id="3" name="object 3"/>
          <p:cNvGrpSpPr/>
          <p:nvPr/>
        </p:nvGrpSpPr>
        <p:grpSpPr>
          <a:xfrm>
            <a:off x="1572006" y="103631"/>
            <a:ext cx="576263" cy="762000"/>
            <a:chOff x="64007" y="103631"/>
            <a:chExt cx="768350" cy="762000"/>
          </a:xfrm>
        </p:grpSpPr>
        <p:sp>
          <p:nvSpPr>
            <p:cNvPr id="4" name="object 4"/>
            <p:cNvSpPr/>
            <p:nvPr/>
          </p:nvSpPr>
          <p:spPr>
            <a:xfrm>
              <a:off x="64007" y="103631"/>
              <a:ext cx="768096" cy="761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3987" y="125374"/>
              <a:ext cx="651510" cy="643255"/>
            </a:xfrm>
            <a:custGeom>
              <a:avLst/>
              <a:gdLst/>
              <a:ahLst/>
              <a:cxnLst/>
              <a:rect l="l" t="t" r="r" b="b"/>
              <a:pathLst>
                <a:path w="651510" h="643255">
                  <a:moveTo>
                    <a:pt x="650927" y="0"/>
                  </a:moveTo>
                  <a:lnTo>
                    <a:pt x="0" y="0"/>
                  </a:lnTo>
                  <a:lnTo>
                    <a:pt x="0" y="642988"/>
                  </a:lnTo>
                  <a:lnTo>
                    <a:pt x="650927" y="642988"/>
                  </a:lnTo>
                  <a:lnTo>
                    <a:pt x="650927" y="0"/>
                  </a:lnTo>
                  <a:close/>
                </a:path>
              </a:pathLst>
            </a:custGeom>
            <a:solidFill>
              <a:srgbClr val="E6B35A"/>
            </a:solidFill>
          </p:spPr>
          <p:txBody>
            <a:bodyPr wrap="square" lIns="0" tIns="0" rIns="0" bIns="0" rtlCol="0"/>
            <a:lstStyle/>
            <a:p>
              <a:endParaRPr/>
            </a:p>
          </p:txBody>
        </p:sp>
        <p:sp>
          <p:nvSpPr>
            <p:cNvPr id="6" name="object 6"/>
            <p:cNvSpPr/>
            <p:nvPr/>
          </p:nvSpPr>
          <p:spPr>
            <a:xfrm>
              <a:off x="123987" y="125374"/>
              <a:ext cx="651510" cy="643255"/>
            </a:xfrm>
            <a:custGeom>
              <a:avLst/>
              <a:gdLst/>
              <a:ahLst/>
              <a:cxnLst/>
              <a:rect l="l" t="t" r="r" b="b"/>
              <a:pathLst>
                <a:path w="651510" h="643255">
                  <a:moveTo>
                    <a:pt x="0" y="0"/>
                  </a:moveTo>
                  <a:lnTo>
                    <a:pt x="650928" y="0"/>
                  </a:lnTo>
                  <a:lnTo>
                    <a:pt x="650928" y="642978"/>
                  </a:lnTo>
                  <a:lnTo>
                    <a:pt x="0" y="642978"/>
                  </a:lnTo>
                  <a:lnTo>
                    <a:pt x="0" y="0"/>
                  </a:lnTo>
                  <a:close/>
                </a:path>
              </a:pathLst>
            </a:custGeom>
            <a:ln w="12700">
              <a:solidFill>
                <a:srgbClr val="E6B35A"/>
              </a:solidFill>
            </a:ln>
          </p:spPr>
          <p:txBody>
            <a:bodyPr wrap="square" lIns="0" tIns="0" rIns="0" bIns="0" rtlCol="0"/>
            <a:lstStyle/>
            <a:p>
              <a:endParaRPr/>
            </a:p>
          </p:txBody>
        </p:sp>
      </p:grpSp>
      <p:grpSp>
        <p:nvGrpSpPr>
          <p:cNvPr id="7" name="object 7"/>
          <p:cNvGrpSpPr/>
          <p:nvPr/>
        </p:nvGrpSpPr>
        <p:grpSpPr>
          <a:xfrm>
            <a:off x="1572006" y="1045463"/>
            <a:ext cx="9027795" cy="5775960"/>
            <a:chOff x="64007" y="1045463"/>
            <a:chExt cx="12037060" cy="5775960"/>
          </a:xfrm>
        </p:grpSpPr>
        <p:sp>
          <p:nvSpPr>
            <p:cNvPr id="8" name="object 8"/>
            <p:cNvSpPr/>
            <p:nvPr/>
          </p:nvSpPr>
          <p:spPr>
            <a:xfrm>
              <a:off x="64007" y="1045463"/>
              <a:ext cx="12036552" cy="57759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23986" y="1065352"/>
              <a:ext cx="11918315" cy="5660390"/>
            </a:xfrm>
            <a:custGeom>
              <a:avLst/>
              <a:gdLst/>
              <a:ahLst/>
              <a:cxnLst/>
              <a:rect l="l" t="t" r="r" b="b"/>
              <a:pathLst>
                <a:path w="11918315" h="5660390">
                  <a:moveTo>
                    <a:pt x="11918192" y="0"/>
                  </a:moveTo>
                  <a:lnTo>
                    <a:pt x="0" y="0"/>
                  </a:lnTo>
                  <a:lnTo>
                    <a:pt x="0" y="5660212"/>
                  </a:lnTo>
                  <a:lnTo>
                    <a:pt x="11918192" y="5660212"/>
                  </a:lnTo>
                  <a:lnTo>
                    <a:pt x="11918192" y="0"/>
                  </a:lnTo>
                  <a:close/>
                </a:path>
              </a:pathLst>
            </a:custGeom>
            <a:solidFill>
              <a:srgbClr val="F2F2F2"/>
            </a:solidFill>
          </p:spPr>
          <p:txBody>
            <a:bodyPr wrap="square" lIns="0" tIns="0" rIns="0" bIns="0" rtlCol="0"/>
            <a:lstStyle/>
            <a:p>
              <a:endParaRPr/>
            </a:p>
          </p:txBody>
        </p:sp>
        <p:sp>
          <p:nvSpPr>
            <p:cNvPr id="10" name="object 10"/>
            <p:cNvSpPr/>
            <p:nvPr/>
          </p:nvSpPr>
          <p:spPr>
            <a:xfrm>
              <a:off x="123986" y="1065352"/>
              <a:ext cx="11918315" cy="5660390"/>
            </a:xfrm>
            <a:custGeom>
              <a:avLst/>
              <a:gdLst/>
              <a:ahLst/>
              <a:cxnLst/>
              <a:rect l="l" t="t" r="r" b="b"/>
              <a:pathLst>
                <a:path w="11918315" h="5660390">
                  <a:moveTo>
                    <a:pt x="0" y="0"/>
                  </a:moveTo>
                  <a:lnTo>
                    <a:pt x="11918206" y="0"/>
                  </a:lnTo>
                  <a:lnTo>
                    <a:pt x="11918206" y="5660213"/>
                  </a:lnTo>
                  <a:lnTo>
                    <a:pt x="0" y="5660213"/>
                  </a:lnTo>
                  <a:lnTo>
                    <a:pt x="0" y="0"/>
                  </a:lnTo>
                  <a:close/>
                </a:path>
              </a:pathLst>
            </a:custGeom>
            <a:ln w="12700">
              <a:solidFill>
                <a:srgbClr val="E6B35A"/>
              </a:solidFill>
            </a:ln>
          </p:spPr>
          <p:txBody>
            <a:bodyPr wrap="square" lIns="0" tIns="0" rIns="0" bIns="0" rtlCol="0"/>
            <a:lstStyle/>
            <a:p>
              <a:endParaRPr/>
            </a:p>
          </p:txBody>
        </p:sp>
      </p:grpSp>
      <p:sp>
        <p:nvSpPr>
          <p:cNvPr id="11" name="object 11"/>
          <p:cNvSpPr txBox="1"/>
          <p:nvPr/>
        </p:nvSpPr>
        <p:spPr>
          <a:xfrm>
            <a:off x="1371600" y="1017526"/>
            <a:ext cx="10210800" cy="3747180"/>
          </a:xfrm>
          <a:prstGeom prst="rect">
            <a:avLst/>
          </a:prstGeom>
        </p:spPr>
        <p:txBody>
          <a:bodyPr vert="horz" wrap="square" lIns="0" tIns="12700" rIns="0" bIns="0" rtlCol="0">
            <a:spAutoFit/>
          </a:bodyPr>
          <a:lstStyle/>
          <a:p>
            <a:pPr marL="469900" marR="5080" indent="-457200">
              <a:spcBef>
                <a:spcPts val="100"/>
              </a:spcBef>
              <a:buClr>
                <a:srgbClr val="4F6064"/>
              </a:buClr>
              <a:buSzPct val="88888"/>
              <a:buFont typeface="Wingdings"/>
              <a:buChar char=""/>
              <a:tabLst>
                <a:tab pos="469265" algn="l"/>
                <a:tab pos="469900" algn="l"/>
              </a:tabLst>
            </a:pPr>
            <a:r>
              <a:rPr sz="2400" dirty="0">
                <a:solidFill>
                  <a:srgbClr val="1E2527"/>
                </a:solidFill>
                <a:latin typeface="Cambria" panose="02040503050406030204" pitchFamily="18" charset="0"/>
                <a:ea typeface="Cambria" panose="02040503050406030204" pitchFamily="18" charset="0"/>
                <a:cs typeface="URW Gothic"/>
              </a:rPr>
              <a:t>Area </a:t>
            </a:r>
            <a:r>
              <a:rPr sz="2400" spc="-5" dirty="0">
                <a:solidFill>
                  <a:srgbClr val="1E2527"/>
                </a:solidFill>
                <a:latin typeface="Cambria" panose="02040503050406030204" pitchFamily="18" charset="0"/>
                <a:ea typeface="Cambria" panose="02040503050406030204" pitchFamily="18" charset="0"/>
                <a:cs typeface="URW Gothic"/>
              </a:rPr>
              <a:t>Officer </a:t>
            </a:r>
            <a:r>
              <a:rPr sz="2400" dirty="0">
                <a:solidFill>
                  <a:srgbClr val="1E2527"/>
                </a:solidFill>
                <a:latin typeface="Cambria" panose="02040503050406030204" pitchFamily="18" charset="0"/>
                <a:ea typeface="Cambria" panose="02040503050406030204" pitchFamily="18" charset="0"/>
                <a:cs typeface="URW Gothic"/>
              </a:rPr>
              <a:t>App  </a:t>
            </a:r>
            <a:r>
              <a:rPr sz="2400" spc="-5" dirty="0">
                <a:solidFill>
                  <a:srgbClr val="1E2527"/>
                </a:solidFill>
                <a:latin typeface="Cambria" panose="02040503050406030204" pitchFamily="18" charset="0"/>
                <a:ea typeface="Cambria" panose="02040503050406030204" pitchFamily="18" charset="0"/>
                <a:cs typeface="URW Gothic"/>
              </a:rPr>
              <a:t>created  </a:t>
            </a:r>
            <a:r>
              <a:rPr sz="2400" b="1" spc="-5" dirty="0">
                <a:solidFill>
                  <a:srgbClr val="1E2527"/>
                </a:solidFill>
                <a:latin typeface="Cambria" panose="02040503050406030204" pitchFamily="18" charset="0"/>
                <a:ea typeface="Cambria" panose="02040503050406030204" pitchFamily="18" charset="0"/>
                <a:cs typeface="Gothic Uralic"/>
              </a:rPr>
              <a:t>to ensure real-time inspection </a:t>
            </a:r>
            <a:r>
              <a:rPr sz="2400" spc="-5" dirty="0">
                <a:solidFill>
                  <a:srgbClr val="1E2527"/>
                </a:solidFill>
                <a:latin typeface="Cambria" panose="02040503050406030204" pitchFamily="18" charset="0"/>
                <a:ea typeface="Cambria" panose="02040503050406030204" pitchFamily="18" charset="0"/>
                <a:cs typeface="URW Gothic"/>
              </a:rPr>
              <a:t>of RD </a:t>
            </a:r>
            <a:r>
              <a:rPr sz="2400" dirty="0">
                <a:solidFill>
                  <a:srgbClr val="1E2527"/>
                </a:solidFill>
                <a:latin typeface="Cambria" panose="02040503050406030204" pitchFamily="18" charset="0"/>
                <a:ea typeface="Cambria" panose="02040503050406030204" pitchFamily="18" charset="0"/>
                <a:cs typeface="URW Gothic"/>
              </a:rPr>
              <a:t>schemes  </a:t>
            </a:r>
            <a:r>
              <a:rPr sz="2400" spc="-5" dirty="0">
                <a:solidFill>
                  <a:srgbClr val="1E2527"/>
                </a:solidFill>
                <a:latin typeface="Cambria" panose="02040503050406030204" pitchFamily="18" charset="0"/>
                <a:ea typeface="Cambria" panose="02040503050406030204" pitchFamily="18" charset="0"/>
                <a:cs typeface="URW Gothic"/>
              </a:rPr>
              <a:t>and monitor progress </a:t>
            </a:r>
            <a:r>
              <a:rPr sz="2400" b="1" spc="-5" dirty="0">
                <a:solidFill>
                  <a:srgbClr val="1E2527"/>
                </a:solidFill>
                <a:latin typeface="Cambria" panose="02040503050406030204" pitchFamily="18" charset="0"/>
                <a:ea typeface="Cambria" panose="02040503050406030204" pitchFamily="18" charset="0"/>
                <a:cs typeface="Gothic Uralic"/>
              </a:rPr>
              <a:t>through evidence-based reporting</a:t>
            </a:r>
            <a:r>
              <a:rPr sz="2400" spc="-5" dirty="0">
                <a:solidFill>
                  <a:srgbClr val="1E2527"/>
                </a:solidFill>
                <a:latin typeface="Cambria" panose="02040503050406030204" pitchFamily="18" charset="0"/>
                <a:ea typeface="Cambria" panose="02040503050406030204" pitchFamily="18" charset="0"/>
                <a:cs typeface="URW Gothic"/>
              </a:rPr>
              <a:t>.</a:t>
            </a:r>
            <a:endParaRPr sz="2400" dirty="0">
              <a:latin typeface="Cambria" panose="02040503050406030204" pitchFamily="18" charset="0"/>
              <a:ea typeface="Cambria" panose="02040503050406030204" pitchFamily="18" charset="0"/>
              <a:cs typeface="URW Gothic"/>
            </a:endParaRPr>
          </a:p>
          <a:p>
            <a:pPr>
              <a:spcBef>
                <a:spcPts val="55"/>
              </a:spcBef>
              <a:buChar char=""/>
            </a:pPr>
            <a:endParaRPr sz="2400" dirty="0">
              <a:latin typeface="Cambria" panose="02040503050406030204" pitchFamily="18" charset="0"/>
              <a:ea typeface="Cambria" panose="02040503050406030204" pitchFamily="18" charset="0"/>
              <a:cs typeface="URW Gothic"/>
            </a:endParaRPr>
          </a:p>
          <a:p>
            <a:pPr marL="469900" indent="-457200">
              <a:buClr>
                <a:srgbClr val="4F6064"/>
              </a:buClr>
              <a:buSzPct val="88888"/>
              <a:buFont typeface="Wingdings"/>
              <a:buChar char=""/>
              <a:tabLst>
                <a:tab pos="469265" algn="l"/>
                <a:tab pos="469900" algn="l"/>
              </a:tabLst>
            </a:pPr>
            <a:r>
              <a:rPr sz="2400" b="1" u="sng" spc="-5" dirty="0">
                <a:solidFill>
                  <a:srgbClr val="1E2527"/>
                </a:solidFill>
                <a:uFill>
                  <a:solidFill>
                    <a:srgbClr val="1E2527"/>
                  </a:solidFill>
                </a:uFill>
                <a:latin typeface="Cambria" panose="02040503050406030204" pitchFamily="18" charset="0"/>
                <a:ea typeface="Cambria" panose="02040503050406030204" pitchFamily="18" charset="0"/>
                <a:cs typeface="Gothic Uralic"/>
              </a:rPr>
              <a:t>Target Users</a:t>
            </a:r>
            <a:r>
              <a:rPr sz="2400" b="1" u="sng" spc="-20" dirty="0">
                <a:solidFill>
                  <a:srgbClr val="1E2527"/>
                </a:solidFill>
                <a:uFill>
                  <a:solidFill>
                    <a:srgbClr val="1E2527"/>
                  </a:solidFill>
                </a:uFill>
                <a:latin typeface="Cambria" panose="02040503050406030204" pitchFamily="18" charset="0"/>
                <a:ea typeface="Cambria" panose="02040503050406030204" pitchFamily="18" charset="0"/>
                <a:cs typeface="Gothic Uralic"/>
              </a:rPr>
              <a:t> </a:t>
            </a:r>
            <a:r>
              <a:rPr sz="2400" b="1" u="sng" spc="-5" dirty="0">
                <a:solidFill>
                  <a:srgbClr val="1E2527"/>
                </a:solidFill>
                <a:uFill>
                  <a:solidFill>
                    <a:srgbClr val="1E2527"/>
                  </a:solidFill>
                </a:uFill>
                <a:latin typeface="Cambria" panose="02040503050406030204" pitchFamily="18" charset="0"/>
                <a:ea typeface="Cambria" panose="02040503050406030204" pitchFamily="18" charset="0"/>
                <a:cs typeface="Gothic Uralic"/>
              </a:rPr>
              <a:t>:</a:t>
            </a:r>
            <a:endParaRPr sz="2400" dirty="0">
              <a:latin typeface="Cambria" panose="02040503050406030204" pitchFamily="18" charset="0"/>
              <a:ea typeface="Cambria" panose="02040503050406030204" pitchFamily="18" charset="0"/>
              <a:cs typeface="Gothic Uralic"/>
            </a:endParaRPr>
          </a:p>
          <a:p>
            <a:pPr marL="755650" lvl="1" indent="-285750">
              <a:spcBef>
                <a:spcPts val="1635"/>
              </a:spcBef>
              <a:buClr>
                <a:srgbClr val="E6B35A"/>
              </a:buClr>
              <a:buSzPct val="88888"/>
              <a:buFont typeface="Wingdings"/>
              <a:buChar char=""/>
              <a:tabLst>
                <a:tab pos="755650" algn="l"/>
              </a:tabLst>
            </a:pPr>
            <a:r>
              <a:rPr sz="2400" b="1" spc="-5" dirty="0">
                <a:solidFill>
                  <a:srgbClr val="1E2527"/>
                </a:solidFill>
                <a:latin typeface="Cambria" panose="02040503050406030204" pitchFamily="18" charset="0"/>
                <a:ea typeface="Cambria" panose="02040503050406030204" pitchFamily="18" charset="0"/>
                <a:cs typeface="Gothic Uralic"/>
              </a:rPr>
              <a:t>Admin level: </a:t>
            </a:r>
            <a:r>
              <a:rPr sz="2400" dirty="0">
                <a:solidFill>
                  <a:srgbClr val="1E2527"/>
                </a:solidFill>
                <a:latin typeface="Cambria" panose="02040503050406030204" pitchFamily="18" charset="0"/>
                <a:ea typeface="Cambria" panose="02040503050406030204" pitchFamily="18" charset="0"/>
                <a:cs typeface="URW Gothic"/>
              </a:rPr>
              <a:t>GOI </a:t>
            </a:r>
            <a:r>
              <a:rPr sz="2400" spc="-5" dirty="0">
                <a:solidFill>
                  <a:srgbClr val="1E2527"/>
                </a:solidFill>
                <a:latin typeface="Cambria" panose="02040503050406030204" pitchFamily="18" charset="0"/>
                <a:ea typeface="Cambria" panose="02040503050406030204" pitchFamily="18" charset="0"/>
                <a:cs typeface="URW Gothic"/>
              </a:rPr>
              <a:t>Officers (Central Users), State </a:t>
            </a:r>
            <a:r>
              <a:rPr sz="2400" dirty="0">
                <a:solidFill>
                  <a:srgbClr val="1E2527"/>
                </a:solidFill>
                <a:latin typeface="Cambria" panose="02040503050406030204" pitchFamily="18" charset="0"/>
                <a:ea typeface="Cambria" panose="02040503050406030204" pitchFamily="18" charset="0"/>
                <a:cs typeface="URW Gothic"/>
              </a:rPr>
              <a:t>Govt.</a:t>
            </a:r>
            <a:r>
              <a:rPr sz="2400" spc="20" dirty="0">
                <a:solidFill>
                  <a:srgbClr val="1E2527"/>
                </a:solidFill>
                <a:latin typeface="Cambria" panose="02040503050406030204" pitchFamily="18" charset="0"/>
                <a:ea typeface="Cambria" panose="02040503050406030204" pitchFamily="18" charset="0"/>
                <a:cs typeface="URW Gothic"/>
              </a:rPr>
              <a:t> </a:t>
            </a:r>
            <a:r>
              <a:rPr sz="2400" spc="-5" dirty="0">
                <a:solidFill>
                  <a:srgbClr val="1E2527"/>
                </a:solidFill>
                <a:latin typeface="Cambria" panose="02040503050406030204" pitchFamily="18" charset="0"/>
                <a:ea typeface="Cambria" panose="02040503050406030204" pitchFamily="18" charset="0"/>
                <a:cs typeface="URW Gothic"/>
              </a:rPr>
              <a:t>Officers</a:t>
            </a:r>
            <a:endParaRPr sz="2400" dirty="0">
              <a:latin typeface="Cambria" panose="02040503050406030204" pitchFamily="18" charset="0"/>
              <a:ea typeface="Cambria" panose="02040503050406030204" pitchFamily="18" charset="0"/>
              <a:cs typeface="URW Gothic"/>
            </a:endParaRPr>
          </a:p>
          <a:p>
            <a:pPr marL="755650" lvl="1" indent="-285750">
              <a:spcBef>
                <a:spcPts val="1535"/>
              </a:spcBef>
              <a:buClr>
                <a:srgbClr val="E6B35A"/>
              </a:buClr>
              <a:buSzPct val="88888"/>
              <a:buFont typeface="Wingdings"/>
              <a:buChar char=""/>
              <a:tabLst>
                <a:tab pos="755650" algn="l"/>
              </a:tabLst>
            </a:pPr>
            <a:r>
              <a:rPr sz="2400" b="1" dirty="0">
                <a:solidFill>
                  <a:srgbClr val="1E2527"/>
                </a:solidFill>
                <a:latin typeface="Cambria" panose="02040503050406030204" pitchFamily="18" charset="0"/>
                <a:ea typeface="Cambria" panose="02040503050406030204" pitchFamily="18" charset="0"/>
                <a:cs typeface="Gothic Uralic"/>
              </a:rPr>
              <a:t>Mobile </a:t>
            </a:r>
            <a:r>
              <a:rPr sz="2400" b="1" spc="-5" dirty="0">
                <a:solidFill>
                  <a:srgbClr val="1E2527"/>
                </a:solidFill>
                <a:latin typeface="Cambria" panose="02040503050406030204" pitchFamily="18" charset="0"/>
                <a:ea typeface="Cambria" panose="02040503050406030204" pitchFamily="18" charset="0"/>
                <a:cs typeface="Gothic Uralic"/>
              </a:rPr>
              <a:t>Users: </a:t>
            </a:r>
            <a:r>
              <a:rPr sz="2400" spc="-5" dirty="0">
                <a:solidFill>
                  <a:srgbClr val="1E2527"/>
                </a:solidFill>
                <a:latin typeface="Cambria" panose="02040503050406030204" pitchFamily="18" charset="0"/>
                <a:ea typeface="Cambria" panose="02040503050406030204" pitchFamily="18" charset="0"/>
                <a:cs typeface="URW Gothic"/>
              </a:rPr>
              <a:t>Central Officers, State Officers, District Officers, Block</a:t>
            </a:r>
            <a:r>
              <a:rPr sz="2400" spc="25" dirty="0">
                <a:solidFill>
                  <a:srgbClr val="1E2527"/>
                </a:solidFill>
                <a:latin typeface="Cambria" panose="02040503050406030204" pitchFamily="18" charset="0"/>
                <a:ea typeface="Cambria" panose="02040503050406030204" pitchFamily="18" charset="0"/>
                <a:cs typeface="URW Gothic"/>
              </a:rPr>
              <a:t> </a:t>
            </a:r>
            <a:r>
              <a:rPr sz="2400" spc="-5" dirty="0">
                <a:solidFill>
                  <a:srgbClr val="1E2527"/>
                </a:solidFill>
                <a:latin typeface="Cambria" panose="02040503050406030204" pitchFamily="18" charset="0"/>
                <a:ea typeface="Cambria" panose="02040503050406030204" pitchFamily="18" charset="0"/>
                <a:cs typeface="URW Gothic"/>
              </a:rPr>
              <a:t>Officers</a:t>
            </a:r>
            <a:endParaRPr lang="en-IN" sz="2400" dirty="0">
              <a:latin typeface="Cambria" panose="02040503050406030204" pitchFamily="18" charset="0"/>
              <a:ea typeface="Cambria" panose="02040503050406030204" pitchFamily="18" charset="0"/>
              <a:cs typeface="URW Gothic"/>
            </a:endParaRPr>
          </a:p>
          <a:p>
            <a:pPr lvl="1">
              <a:spcBef>
                <a:spcPts val="40"/>
              </a:spcBef>
              <a:buClr>
                <a:srgbClr val="E6B35A"/>
              </a:buClr>
              <a:buFont typeface="Wingdings"/>
              <a:buChar char=""/>
            </a:pPr>
            <a:endParaRPr sz="2400" dirty="0">
              <a:latin typeface="Cambria" panose="02040503050406030204" pitchFamily="18" charset="0"/>
              <a:ea typeface="Cambria" panose="02040503050406030204" pitchFamily="18" charset="0"/>
              <a:cs typeface="URW Gothic"/>
            </a:endParaRPr>
          </a:p>
          <a:p>
            <a:pPr marL="469900" indent="-457200">
              <a:buClr>
                <a:srgbClr val="4F6064"/>
              </a:buClr>
              <a:buSzPct val="90000"/>
              <a:buFont typeface="Wingdings"/>
              <a:buChar char=""/>
              <a:tabLst>
                <a:tab pos="469265" algn="l"/>
                <a:tab pos="469900" algn="l"/>
              </a:tabLst>
            </a:pPr>
            <a:r>
              <a:rPr sz="2400" b="1" spc="-5" dirty="0">
                <a:solidFill>
                  <a:srgbClr val="1E2527"/>
                </a:solidFill>
                <a:latin typeface="Cambria" panose="02040503050406030204" pitchFamily="18" charset="0"/>
                <a:ea typeface="Cambria" panose="02040503050406030204" pitchFamily="18" charset="0"/>
                <a:cs typeface="Gothic Uralic"/>
              </a:rPr>
              <a:t>respective </a:t>
            </a:r>
            <a:r>
              <a:rPr sz="2400" b="1" spc="-10" dirty="0">
                <a:solidFill>
                  <a:srgbClr val="1E2527"/>
                </a:solidFill>
                <a:latin typeface="Cambria" panose="02040503050406030204" pitchFamily="18" charset="0"/>
                <a:ea typeface="Cambria" panose="02040503050406030204" pitchFamily="18" charset="0"/>
                <a:cs typeface="Gothic Uralic"/>
              </a:rPr>
              <a:t>senior</a:t>
            </a:r>
            <a:r>
              <a:rPr sz="2400" b="1" spc="40" dirty="0">
                <a:solidFill>
                  <a:srgbClr val="1E2527"/>
                </a:solidFill>
                <a:latin typeface="Cambria" panose="02040503050406030204" pitchFamily="18" charset="0"/>
                <a:ea typeface="Cambria" panose="02040503050406030204" pitchFamily="18" charset="0"/>
                <a:cs typeface="Gothic Uralic"/>
              </a:rPr>
              <a:t> </a:t>
            </a:r>
            <a:r>
              <a:rPr sz="2400" b="1" spc="-5" dirty="0">
                <a:solidFill>
                  <a:srgbClr val="1E2527"/>
                </a:solidFill>
                <a:latin typeface="Cambria" panose="02040503050406030204" pitchFamily="18" charset="0"/>
                <a:ea typeface="Cambria" panose="02040503050406030204" pitchFamily="18" charset="0"/>
                <a:cs typeface="Gothic Uralic"/>
              </a:rPr>
              <a:t>officials</a:t>
            </a:r>
            <a:endParaRPr sz="2400" dirty="0">
              <a:latin typeface="Cambria" panose="02040503050406030204" pitchFamily="18" charset="0"/>
              <a:ea typeface="Cambria" panose="02040503050406030204" pitchFamily="18" charset="0"/>
              <a:cs typeface="Gothic Uralic"/>
            </a:endParaRPr>
          </a:p>
        </p:txBody>
      </p:sp>
      <p:grpSp>
        <p:nvGrpSpPr>
          <p:cNvPr id="12" name="object 12"/>
          <p:cNvGrpSpPr/>
          <p:nvPr/>
        </p:nvGrpSpPr>
        <p:grpSpPr>
          <a:xfrm>
            <a:off x="1674878" y="5446778"/>
            <a:ext cx="8837771" cy="1274445"/>
            <a:chOff x="201168" y="5446776"/>
            <a:chExt cx="11783695" cy="1274445"/>
          </a:xfrm>
        </p:grpSpPr>
        <p:sp>
          <p:nvSpPr>
            <p:cNvPr id="13" name="object 13"/>
            <p:cNvSpPr/>
            <p:nvPr/>
          </p:nvSpPr>
          <p:spPr>
            <a:xfrm>
              <a:off x="201168" y="5446776"/>
              <a:ext cx="11762232" cy="1274064"/>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43840" y="5654040"/>
              <a:ext cx="11740896" cy="1011936"/>
            </a:xfrm>
            <a:prstGeom prst="rect">
              <a:avLst/>
            </a:prstGeom>
            <a:blipFill>
              <a:blip r:embed="rId5" cstate="print"/>
              <a:stretch>
                <a:fillRect/>
              </a:stretch>
            </a:blipFill>
          </p:spPr>
          <p:txBody>
            <a:bodyPr wrap="square" lIns="0" tIns="0" rIns="0" bIns="0" rtlCol="0"/>
            <a:lstStyle/>
            <a:p>
              <a:endParaRPr/>
            </a:p>
          </p:txBody>
        </p:sp>
      </p:grpSp>
      <p:sp>
        <p:nvSpPr>
          <p:cNvPr id="15" name="object 15"/>
          <p:cNvSpPr txBox="1"/>
          <p:nvPr/>
        </p:nvSpPr>
        <p:spPr>
          <a:xfrm>
            <a:off x="762000" y="5201841"/>
            <a:ext cx="10439400" cy="932178"/>
          </a:xfrm>
          <a:prstGeom prst="rect">
            <a:avLst/>
          </a:prstGeom>
          <a:solidFill>
            <a:srgbClr val="4F6064"/>
          </a:solidFill>
        </p:spPr>
        <p:txBody>
          <a:bodyPr vert="horz" wrap="square" lIns="0" tIns="128270" rIns="0" bIns="0" rtlCol="0">
            <a:spAutoFit/>
          </a:bodyPr>
          <a:lstStyle/>
          <a:p>
            <a:pPr marL="2696845" marR="170180" indent="-2516505">
              <a:lnSpc>
                <a:spcPct val="153300"/>
              </a:lnSpc>
              <a:spcBef>
                <a:spcPts val="1010"/>
              </a:spcBef>
            </a:pPr>
            <a:r>
              <a:rPr lang="en-US" b="1" spc="-5" dirty="0">
                <a:solidFill>
                  <a:srgbClr val="FFFFFF"/>
                </a:solidFill>
                <a:latin typeface="Cambria" panose="02040503050406030204" pitchFamily="18" charset="0"/>
                <a:ea typeface="Cambria" panose="02040503050406030204" pitchFamily="18" charset="0"/>
                <a:cs typeface="Gothic Uralic"/>
              </a:rPr>
              <a:t>L</a:t>
            </a:r>
            <a:r>
              <a:rPr lang="en-US" b="1" dirty="0">
                <a:solidFill>
                  <a:srgbClr val="FFFFFF"/>
                </a:solidFill>
                <a:latin typeface="Cambria" panose="02040503050406030204" pitchFamily="18" charset="0"/>
                <a:ea typeface="Cambria" panose="02040503050406030204" pitchFamily="18" charset="0"/>
                <a:cs typeface="Gothic Uralic"/>
              </a:rPr>
              <a:t>ist </a:t>
            </a:r>
            <a:r>
              <a:rPr lang="en-US" b="1" spc="-5" dirty="0">
                <a:solidFill>
                  <a:srgbClr val="FFFFFF"/>
                </a:solidFill>
                <a:latin typeface="Cambria" panose="02040503050406030204" pitchFamily="18" charset="0"/>
                <a:ea typeface="Cambria" panose="02040503050406030204" pitchFamily="18" charset="0"/>
                <a:cs typeface="Gothic Uralic"/>
              </a:rPr>
              <a:t>of works </a:t>
            </a:r>
            <a:r>
              <a:rPr lang="en-US" b="1" dirty="0">
                <a:solidFill>
                  <a:srgbClr val="FFFFFF"/>
                </a:solidFill>
                <a:latin typeface="Cambria" panose="02040503050406030204" pitchFamily="18" charset="0"/>
                <a:ea typeface="Cambria" panose="02040503050406030204" pitchFamily="18" charset="0"/>
                <a:cs typeface="Gothic Uralic"/>
              </a:rPr>
              <a:t>is </a:t>
            </a:r>
            <a:r>
              <a:rPr lang="en-US" b="1" spc="-5" dirty="0">
                <a:solidFill>
                  <a:srgbClr val="FFFFFF"/>
                </a:solidFill>
                <a:latin typeface="Cambria" panose="02040503050406030204" pitchFamily="18" charset="0"/>
                <a:ea typeface="Cambria" panose="02040503050406030204" pitchFamily="18" charset="0"/>
                <a:cs typeface="Gothic Uralic"/>
              </a:rPr>
              <a:t>proposed to be populated </a:t>
            </a:r>
            <a:r>
              <a:rPr lang="en-US" b="1" dirty="0">
                <a:solidFill>
                  <a:srgbClr val="FFFFFF"/>
                </a:solidFill>
                <a:latin typeface="Cambria" panose="02040503050406030204" pitchFamily="18" charset="0"/>
                <a:ea typeface="Cambria" panose="02040503050406030204" pitchFamily="18" charset="0"/>
                <a:cs typeface="Gothic Uralic"/>
              </a:rPr>
              <a:t>in </a:t>
            </a:r>
            <a:r>
              <a:rPr lang="en-US" b="1" spc="-5" dirty="0">
                <a:solidFill>
                  <a:srgbClr val="FFFFFF"/>
                </a:solidFill>
                <a:latin typeface="Cambria" panose="02040503050406030204" pitchFamily="18" charset="0"/>
                <a:ea typeface="Cambria" panose="02040503050406030204" pitchFamily="18" charset="0"/>
                <a:cs typeface="Gothic Uralic"/>
              </a:rPr>
              <a:t>the </a:t>
            </a:r>
            <a:r>
              <a:rPr lang="en-US" b="1" dirty="0">
                <a:solidFill>
                  <a:srgbClr val="FFFFFF"/>
                </a:solidFill>
                <a:latin typeface="Cambria" panose="02040503050406030204" pitchFamily="18" charset="0"/>
                <a:ea typeface="Cambria" panose="02040503050406030204" pitchFamily="18" charset="0"/>
                <a:cs typeface="Gothic Uralic"/>
              </a:rPr>
              <a:t>App in </a:t>
            </a:r>
            <a:r>
              <a:rPr lang="en-US" b="1" spc="-5" dirty="0">
                <a:solidFill>
                  <a:srgbClr val="FFFFFF"/>
                </a:solidFill>
                <a:latin typeface="Cambria" panose="02040503050406030204" pitchFamily="18" charset="0"/>
                <a:ea typeface="Cambria" panose="02040503050406030204" pitchFamily="18" charset="0"/>
                <a:cs typeface="Gothic Uralic"/>
              </a:rPr>
              <a:t>accordance with the deviations observed </a:t>
            </a:r>
            <a:r>
              <a:rPr lang="en-US" b="1" dirty="0">
                <a:solidFill>
                  <a:srgbClr val="FFFFFF"/>
                </a:solidFill>
                <a:latin typeface="Cambria" panose="02040503050406030204" pitchFamily="18" charset="0"/>
                <a:ea typeface="Cambria" panose="02040503050406030204" pitchFamily="18" charset="0"/>
                <a:cs typeface="Gothic Uralic"/>
              </a:rPr>
              <a:t>in  </a:t>
            </a:r>
            <a:r>
              <a:rPr lang="en-US" b="1" spc="-5" dirty="0">
                <a:solidFill>
                  <a:srgbClr val="FFFFFF"/>
                </a:solidFill>
                <a:latin typeface="Cambria" panose="02040503050406030204" pitchFamily="18" charset="0"/>
                <a:ea typeface="Cambria" panose="02040503050406030204" pitchFamily="18" charset="0"/>
                <a:cs typeface="Gothic Uralic"/>
              </a:rPr>
              <a:t>the various parameters of implementation of the</a:t>
            </a:r>
            <a:r>
              <a:rPr lang="en-US" b="1" spc="-45" dirty="0">
                <a:solidFill>
                  <a:srgbClr val="FFFFFF"/>
                </a:solidFill>
                <a:latin typeface="Cambria" panose="02040503050406030204" pitchFamily="18" charset="0"/>
                <a:ea typeface="Cambria" panose="02040503050406030204" pitchFamily="18" charset="0"/>
                <a:cs typeface="Gothic Uralic"/>
              </a:rPr>
              <a:t> </a:t>
            </a:r>
            <a:r>
              <a:rPr lang="en-US" b="1" spc="-5" dirty="0">
                <a:solidFill>
                  <a:srgbClr val="FFFFFF"/>
                </a:solidFill>
                <a:latin typeface="Cambria" panose="02040503050406030204" pitchFamily="18" charset="0"/>
                <a:ea typeface="Cambria" panose="02040503050406030204" pitchFamily="18" charset="0"/>
                <a:cs typeface="Gothic Uralic"/>
              </a:rPr>
              <a:t>scheme</a:t>
            </a:r>
            <a:endParaRPr lang="en-US" dirty="0">
              <a:latin typeface="Cambria" panose="02040503050406030204" pitchFamily="18" charset="0"/>
              <a:ea typeface="Cambria" panose="02040503050406030204" pitchFamily="18" charset="0"/>
              <a:cs typeface="Gothic Uralic"/>
            </a:endParaRPr>
          </a:p>
        </p:txBody>
      </p:sp>
      <p:grpSp>
        <p:nvGrpSpPr>
          <p:cNvPr id="20" name="object 20"/>
          <p:cNvGrpSpPr/>
          <p:nvPr/>
        </p:nvGrpSpPr>
        <p:grpSpPr>
          <a:xfrm>
            <a:off x="1773174" y="4364735"/>
            <a:ext cx="6533674" cy="698500"/>
            <a:chOff x="332231" y="4364735"/>
            <a:chExt cx="8711565" cy="698500"/>
          </a:xfrm>
        </p:grpSpPr>
        <p:sp>
          <p:nvSpPr>
            <p:cNvPr id="21" name="object 21"/>
            <p:cNvSpPr/>
            <p:nvPr/>
          </p:nvSpPr>
          <p:spPr>
            <a:xfrm>
              <a:off x="332231" y="4364735"/>
              <a:ext cx="8711184" cy="679704"/>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87679" y="4422647"/>
              <a:ext cx="8400288" cy="640080"/>
            </a:xfrm>
            <a:prstGeom prst="rect">
              <a:avLst/>
            </a:prstGeom>
            <a:blipFill>
              <a:blip r:embed="rId7" cstate="print"/>
              <a:stretch>
                <a:fillRect/>
              </a:stretch>
            </a:blipFill>
          </p:spPr>
          <p:txBody>
            <a:bodyPr wrap="square" lIns="0" tIns="0" rIns="0" bIns="0" rtlCol="0"/>
            <a:lstStyle/>
            <a:p>
              <a:endParaRPr/>
            </a:p>
          </p:txBody>
        </p:sp>
      </p:grpSp>
      <p:sp>
        <p:nvSpPr>
          <p:cNvPr id="23" name="object 23"/>
          <p:cNvSpPr txBox="1"/>
          <p:nvPr/>
        </p:nvSpPr>
        <p:spPr>
          <a:xfrm>
            <a:off x="1676400" y="4343400"/>
            <a:ext cx="8805672" cy="877804"/>
          </a:xfrm>
          <a:prstGeom prst="rect">
            <a:avLst/>
          </a:prstGeom>
          <a:solidFill>
            <a:srgbClr val="EEEEEE"/>
          </a:solidFill>
        </p:spPr>
        <p:txBody>
          <a:bodyPr vert="horz" wrap="square" lIns="0" tIns="132715" rIns="0" bIns="0" rtlCol="0">
            <a:spAutoFit/>
          </a:bodyPr>
          <a:lstStyle/>
          <a:p>
            <a:pPr marL="306705">
              <a:spcBef>
                <a:spcPts val="1045"/>
              </a:spcBef>
            </a:pPr>
            <a:r>
              <a:rPr lang="en-US" sz="2000" b="1" spc="-5" dirty="0">
                <a:solidFill>
                  <a:srgbClr val="1E2527"/>
                </a:solidFill>
                <a:latin typeface="Cambria" panose="02040503050406030204" pitchFamily="18" charset="0"/>
                <a:ea typeface="Cambria" panose="02040503050406030204" pitchFamily="18" charset="0"/>
                <a:cs typeface="Gothic Uralic"/>
              </a:rPr>
              <a:t>Total worksites inspected </a:t>
            </a:r>
            <a:r>
              <a:rPr lang="en-US" sz="2000" b="1" dirty="0">
                <a:solidFill>
                  <a:srgbClr val="1E2527"/>
                </a:solidFill>
                <a:latin typeface="Cambria" panose="02040503050406030204" pitchFamily="18" charset="0"/>
                <a:ea typeface="Cambria" panose="02040503050406030204" pitchFamily="18" charset="0"/>
                <a:cs typeface="Gothic Uralic"/>
              </a:rPr>
              <a:t>by </a:t>
            </a:r>
            <a:r>
              <a:rPr lang="en-US" sz="2000" b="1" spc="-5" dirty="0">
                <a:solidFill>
                  <a:srgbClr val="1E2527"/>
                </a:solidFill>
                <a:latin typeface="Cambria" panose="02040503050406030204" pitchFamily="18" charset="0"/>
                <a:ea typeface="Cambria" panose="02040503050406030204" pitchFamily="18" charset="0"/>
                <a:cs typeface="Gothic Uralic"/>
              </a:rPr>
              <a:t>State-District-Block-GP Level</a:t>
            </a:r>
            <a:r>
              <a:rPr lang="en-US" sz="2000" b="1" dirty="0">
                <a:solidFill>
                  <a:srgbClr val="1E2527"/>
                </a:solidFill>
                <a:latin typeface="Cambria" panose="02040503050406030204" pitchFamily="18" charset="0"/>
                <a:ea typeface="Cambria" panose="02040503050406030204" pitchFamily="18" charset="0"/>
                <a:cs typeface="Gothic Uralic"/>
              </a:rPr>
              <a:t> </a:t>
            </a:r>
            <a:r>
              <a:rPr lang="en-US" sz="2000" b="1" spc="-5" dirty="0">
                <a:solidFill>
                  <a:srgbClr val="1E2527"/>
                </a:solidFill>
                <a:latin typeface="Cambria" panose="02040503050406030204" pitchFamily="18" charset="0"/>
                <a:ea typeface="Cambria" panose="02040503050406030204" pitchFamily="18" charset="0"/>
                <a:cs typeface="Gothic Uralic"/>
              </a:rPr>
              <a:t>officials</a:t>
            </a:r>
          </a:p>
          <a:p>
            <a:pPr marL="306705">
              <a:spcBef>
                <a:spcPts val="1045"/>
              </a:spcBef>
            </a:pPr>
            <a:endParaRPr sz="2000" dirty="0">
              <a:latin typeface="Gothic Uralic"/>
              <a:cs typeface="Gothic Ural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667001" y="381001"/>
            <a:ext cx="7038975" cy="666751"/>
          </a:xfrm>
        </p:spPr>
        <p:txBody>
          <a:bodyPr/>
          <a:lstStyle/>
          <a:p>
            <a:pPr algn="ctr" eaLnBrk="1" hangingPunct="1">
              <a:spcBef>
                <a:spcPct val="0"/>
              </a:spcBef>
              <a:spcAft>
                <a:spcPct val="0"/>
              </a:spcAft>
            </a:pPr>
            <a:r>
              <a:rPr lang="en-US" sz="2800" b="1" dirty="0">
                <a:solidFill>
                  <a:schemeClr val="tx1"/>
                </a:solidFill>
                <a:latin typeface="Cambria" panose="02040503050406030204" pitchFamily="18" charset="0"/>
                <a:ea typeface="Cambria" panose="02040503050406030204" pitchFamily="18" charset="0"/>
              </a:rPr>
              <a:t>Area Officer Visit APP –Features  </a:t>
            </a:r>
          </a:p>
        </p:txBody>
      </p:sp>
      <p:sp>
        <p:nvSpPr>
          <p:cNvPr id="8195" name="Text Placeholder 2"/>
          <p:cNvSpPr>
            <a:spLocks noGrp="1"/>
          </p:cNvSpPr>
          <p:nvPr>
            <p:ph type="body" idx="1"/>
          </p:nvPr>
        </p:nvSpPr>
        <p:spPr>
          <a:xfrm>
            <a:off x="762000" y="1600200"/>
            <a:ext cx="10896600" cy="4648200"/>
          </a:xfrm>
        </p:spPr>
        <p:txBody>
          <a:bodyPr/>
          <a:lstStyle/>
          <a:p>
            <a:pPr eaLnBrk="1" hangingPunct="1">
              <a:lnSpc>
                <a:spcPct val="150000"/>
              </a:lnSpc>
              <a:spcBef>
                <a:spcPct val="0"/>
              </a:spcBef>
              <a:spcAft>
                <a:spcPct val="0"/>
              </a:spcAft>
              <a:buFont typeface="Arial" charset="0"/>
              <a:buChar char="•"/>
            </a:pPr>
            <a:r>
              <a:rPr lang="en-US" sz="2400" dirty="0">
                <a:latin typeface="Cambria" pitchFamily="18" charset="0"/>
                <a:ea typeface="Cambria" pitchFamily="18" charset="0"/>
              </a:rPr>
              <a:t>App  developed  for Area officers to record the finding during the visit</a:t>
            </a:r>
          </a:p>
          <a:p>
            <a:pPr eaLnBrk="1" hangingPunct="1">
              <a:lnSpc>
                <a:spcPct val="150000"/>
              </a:lnSpc>
              <a:spcBef>
                <a:spcPct val="0"/>
              </a:spcBef>
              <a:spcAft>
                <a:spcPct val="0"/>
              </a:spcAft>
              <a:buFont typeface="Arial" charset="0"/>
              <a:buChar char="•"/>
            </a:pPr>
            <a:r>
              <a:rPr lang="en-US" sz="2400" dirty="0">
                <a:latin typeface="Cambria" pitchFamily="18" charset="0"/>
                <a:ea typeface="Cambria" pitchFamily="18" charset="0"/>
              </a:rPr>
              <a:t>It can be installed only on registered mobile  numbers of Area officers </a:t>
            </a:r>
          </a:p>
          <a:p>
            <a:pPr eaLnBrk="1" hangingPunct="1">
              <a:lnSpc>
                <a:spcPct val="150000"/>
              </a:lnSpc>
              <a:spcBef>
                <a:spcPct val="0"/>
              </a:spcBef>
              <a:spcAft>
                <a:spcPct val="0"/>
              </a:spcAft>
              <a:buFont typeface="Arial" charset="0"/>
              <a:buChar char="•"/>
            </a:pPr>
            <a:r>
              <a:rPr lang="en-US" sz="2400" dirty="0">
                <a:latin typeface="Cambria" pitchFamily="18" charset="0"/>
                <a:ea typeface="Cambria" pitchFamily="18" charset="0"/>
              </a:rPr>
              <a:t>Developed for Mahatma Gandhi NREGA, PMAYG, PMGSY, NSAP, DAY NRLM, SPM RURBAN, DDUGKY and Mission </a:t>
            </a:r>
            <a:r>
              <a:rPr lang="en-US" sz="2400" dirty="0" err="1">
                <a:latin typeface="Cambria" pitchFamily="18" charset="0"/>
                <a:ea typeface="Cambria" pitchFamily="18" charset="0"/>
              </a:rPr>
              <a:t>Antodaya</a:t>
            </a:r>
            <a:endParaRPr lang="en-US" sz="2400" dirty="0">
              <a:latin typeface="Cambria" pitchFamily="18" charset="0"/>
              <a:ea typeface="Cambria" pitchFamily="18" charset="0"/>
            </a:endParaRPr>
          </a:p>
          <a:p>
            <a:pPr eaLnBrk="1" hangingPunct="1">
              <a:lnSpc>
                <a:spcPct val="150000"/>
              </a:lnSpc>
              <a:spcBef>
                <a:spcPct val="0"/>
              </a:spcBef>
              <a:spcAft>
                <a:spcPct val="0"/>
              </a:spcAft>
              <a:buFont typeface="Arial" charset="0"/>
              <a:buChar char="•"/>
            </a:pPr>
            <a:r>
              <a:rPr lang="en-US" sz="2400" dirty="0">
                <a:latin typeface="Cambria" pitchFamily="18" charset="0"/>
                <a:ea typeface="Cambria" pitchFamily="18" charset="0"/>
              </a:rPr>
              <a:t>One Photograph (with time stamp and geo-coordinate)  to be taken for each level (State/District/GP/Worksite)</a:t>
            </a:r>
          </a:p>
          <a:p>
            <a:pPr eaLnBrk="1" hangingPunct="1">
              <a:spcBef>
                <a:spcPct val="0"/>
              </a:spcBef>
              <a:spcAft>
                <a:spcPct val="0"/>
              </a:spcAft>
              <a:buFont typeface="Wingdings" pitchFamily="2" charset="2"/>
              <a:buChar char="v"/>
            </a:pPr>
            <a:endParaRPr lang="en-US" sz="1800" dirty="0">
              <a:latin typeface="Cambria" pitchFamily="18" charset="0"/>
              <a:ea typeface="Cambr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Google Shape;151;p15"/>
          <p:cNvPicPr preferRelativeResize="0">
            <a:picLocks noChangeAspect="1" noChangeArrowheads="1"/>
          </p:cNvPicPr>
          <p:nvPr/>
        </p:nvPicPr>
        <p:blipFill>
          <a:blip r:embed="rId3"/>
          <a:srcRect/>
          <a:stretch>
            <a:fillRect/>
          </a:stretch>
        </p:blipFill>
        <p:spPr bwMode="auto">
          <a:xfrm>
            <a:off x="3844925" y="1134535"/>
            <a:ext cx="2247900" cy="5679017"/>
          </a:xfrm>
          <a:prstGeom prst="rect">
            <a:avLst/>
          </a:prstGeom>
          <a:noFill/>
          <a:ln w="9525">
            <a:noFill/>
            <a:miter lim="800000"/>
            <a:headEnd/>
            <a:tailEnd/>
          </a:ln>
        </p:spPr>
      </p:pic>
      <p:pic>
        <p:nvPicPr>
          <p:cNvPr id="9219" name="Google Shape;154;p15"/>
          <p:cNvPicPr preferRelativeResize="0">
            <a:picLocks noChangeAspect="1" noChangeArrowheads="1"/>
          </p:cNvPicPr>
          <p:nvPr/>
        </p:nvPicPr>
        <p:blipFill>
          <a:blip r:embed="rId4" cstate="print"/>
          <a:srcRect/>
          <a:stretch>
            <a:fillRect/>
          </a:stretch>
        </p:blipFill>
        <p:spPr bwMode="auto">
          <a:xfrm>
            <a:off x="3970340" y="1651000"/>
            <a:ext cx="2039937" cy="4684184"/>
          </a:xfrm>
          <a:prstGeom prst="rect">
            <a:avLst/>
          </a:prstGeom>
          <a:noFill/>
          <a:ln w="9525">
            <a:noFill/>
            <a:miter lim="800000"/>
            <a:headEnd/>
            <a:tailEnd/>
          </a:ln>
        </p:spPr>
      </p:pic>
      <p:pic>
        <p:nvPicPr>
          <p:cNvPr id="9220" name="Google Shape;141;p14"/>
          <p:cNvPicPr preferRelativeResize="0">
            <a:picLocks noChangeAspect="1" noChangeArrowheads="1"/>
          </p:cNvPicPr>
          <p:nvPr/>
        </p:nvPicPr>
        <p:blipFill>
          <a:blip r:embed="rId3"/>
          <a:srcRect/>
          <a:stretch>
            <a:fillRect/>
          </a:stretch>
        </p:blipFill>
        <p:spPr bwMode="auto">
          <a:xfrm>
            <a:off x="1543050" y="1092202"/>
            <a:ext cx="2247900" cy="5679017"/>
          </a:xfrm>
          <a:prstGeom prst="rect">
            <a:avLst/>
          </a:prstGeom>
          <a:noFill/>
          <a:ln w="9525">
            <a:noFill/>
            <a:miter lim="800000"/>
            <a:headEnd/>
            <a:tailEnd/>
          </a:ln>
        </p:spPr>
      </p:pic>
      <p:pic>
        <p:nvPicPr>
          <p:cNvPr id="9221" name="Google Shape;142;p14"/>
          <p:cNvPicPr preferRelativeResize="0">
            <a:picLocks noChangeAspect="1" noChangeArrowheads="1"/>
          </p:cNvPicPr>
          <p:nvPr/>
        </p:nvPicPr>
        <p:blipFill>
          <a:blip r:embed="rId5" cstate="print"/>
          <a:srcRect/>
          <a:stretch>
            <a:fillRect/>
          </a:stretch>
        </p:blipFill>
        <p:spPr bwMode="auto">
          <a:xfrm>
            <a:off x="1666875" y="1570568"/>
            <a:ext cx="2000250" cy="4555067"/>
          </a:xfrm>
          <a:prstGeom prst="rect">
            <a:avLst/>
          </a:prstGeom>
          <a:noFill/>
          <a:ln w="9525">
            <a:noFill/>
            <a:miter lim="800000"/>
            <a:headEnd/>
            <a:tailEnd/>
          </a:ln>
        </p:spPr>
      </p:pic>
      <p:pic>
        <p:nvPicPr>
          <p:cNvPr id="9222" name="Google Shape;163;p16"/>
          <p:cNvPicPr preferRelativeResize="0">
            <a:picLocks noChangeAspect="1" noChangeArrowheads="1"/>
          </p:cNvPicPr>
          <p:nvPr/>
        </p:nvPicPr>
        <p:blipFill>
          <a:blip r:embed="rId3"/>
          <a:srcRect/>
          <a:stretch>
            <a:fillRect/>
          </a:stretch>
        </p:blipFill>
        <p:spPr bwMode="auto">
          <a:xfrm>
            <a:off x="6135688" y="1134535"/>
            <a:ext cx="2247900" cy="5679017"/>
          </a:xfrm>
          <a:prstGeom prst="rect">
            <a:avLst/>
          </a:prstGeom>
          <a:noFill/>
          <a:ln w="9525">
            <a:noFill/>
            <a:miter lim="800000"/>
            <a:headEnd/>
            <a:tailEnd/>
          </a:ln>
        </p:spPr>
      </p:pic>
      <p:pic>
        <p:nvPicPr>
          <p:cNvPr id="9223" name="Google Shape;165;p16"/>
          <p:cNvPicPr preferRelativeResize="0">
            <a:picLocks noChangeAspect="1" noChangeArrowheads="1"/>
          </p:cNvPicPr>
          <p:nvPr/>
        </p:nvPicPr>
        <p:blipFill>
          <a:blip r:embed="rId6"/>
          <a:srcRect/>
          <a:stretch>
            <a:fillRect/>
          </a:stretch>
        </p:blipFill>
        <p:spPr bwMode="auto">
          <a:xfrm>
            <a:off x="6237290" y="1612902"/>
            <a:ext cx="2027237" cy="4586817"/>
          </a:xfrm>
          <a:prstGeom prst="rect">
            <a:avLst/>
          </a:prstGeom>
          <a:noFill/>
          <a:ln w="9525">
            <a:noFill/>
            <a:miter lim="800000"/>
            <a:headEnd/>
            <a:tailEnd/>
          </a:ln>
        </p:spPr>
      </p:pic>
      <p:pic>
        <p:nvPicPr>
          <p:cNvPr id="9224" name="Google Shape;164;p16"/>
          <p:cNvPicPr preferRelativeResize="0">
            <a:picLocks noChangeAspect="1" noChangeArrowheads="1"/>
          </p:cNvPicPr>
          <p:nvPr/>
        </p:nvPicPr>
        <p:blipFill>
          <a:blip r:embed="rId3"/>
          <a:srcRect/>
          <a:stretch>
            <a:fillRect/>
          </a:stretch>
        </p:blipFill>
        <p:spPr bwMode="auto">
          <a:xfrm>
            <a:off x="8420100" y="1134535"/>
            <a:ext cx="2247900" cy="5679017"/>
          </a:xfrm>
          <a:prstGeom prst="rect">
            <a:avLst/>
          </a:prstGeom>
          <a:noFill/>
          <a:ln w="9525">
            <a:noFill/>
            <a:miter lim="800000"/>
            <a:headEnd/>
            <a:tailEnd/>
          </a:ln>
        </p:spPr>
      </p:pic>
      <p:pic>
        <p:nvPicPr>
          <p:cNvPr id="9225" name="Google Shape;166;p16"/>
          <p:cNvPicPr preferRelativeResize="0">
            <a:picLocks noChangeAspect="1" noChangeArrowheads="1"/>
          </p:cNvPicPr>
          <p:nvPr/>
        </p:nvPicPr>
        <p:blipFill>
          <a:blip r:embed="rId7" cstate="print"/>
          <a:srcRect/>
          <a:stretch>
            <a:fillRect/>
          </a:stretch>
        </p:blipFill>
        <p:spPr bwMode="auto">
          <a:xfrm>
            <a:off x="8539165" y="1612902"/>
            <a:ext cx="2027237" cy="4586817"/>
          </a:xfrm>
          <a:prstGeom prst="rect">
            <a:avLst/>
          </a:prstGeom>
          <a:noFill/>
          <a:ln w="9525">
            <a:noFill/>
            <a:miter lim="800000"/>
            <a:headEnd/>
            <a:tailEnd/>
          </a:ln>
        </p:spPr>
      </p:pic>
      <p:sp>
        <p:nvSpPr>
          <p:cNvPr id="9226" name="TextBox 14"/>
          <p:cNvSpPr txBox="1">
            <a:spLocks noChangeArrowheads="1"/>
          </p:cNvSpPr>
          <p:nvPr/>
        </p:nvSpPr>
        <p:spPr bwMode="auto">
          <a:xfrm>
            <a:off x="2971800" y="228600"/>
            <a:ext cx="5843588" cy="523220"/>
          </a:xfrm>
          <a:prstGeom prst="rect">
            <a:avLst/>
          </a:prstGeom>
          <a:noFill/>
          <a:ln w="9525">
            <a:noFill/>
            <a:miter lim="800000"/>
            <a:headEnd/>
            <a:tailEnd/>
          </a:ln>
        </p:spPr>
        <p:txBody>
          <a:bodyPr>
            <a:spAutoFit/>
          </a:bodyPr>
          <a:lstStyle/>
          <a:p>
            <a:pPr>
              <a:buClr>
                <a:srgbClr val="000000"/>
              </a:buClr>
              <a:buFont typeface="Arial" charset="0"/>
              <a:buNone/>
            </a:pPr>
            <a:r>
              <a:rPr lang="en-US" sz="2800" b="1" dirty="0">
                <a:solidFill>
                  <a:srgbClr val="C00000"/>
                </a:solidFill>
              </a:rPr>
              <a:t>Login and selection of Schemes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oogle Shape;171;p17"/>
          <p:cNvPicPr preferRelativeResize="0">
            <a:picLocks noChangeAspect="1" noChangeArrowheads="1"/>
          </p:cNvPicPr>
          <p:nvPr/>
        </p:nvPicPr>
        <p:blipFill>
          <a:blip r:embed="rId3"/>
          <a:srcRect/>
          <a:stretch>
            <a:fillRect/>
          </a:stretch>
        </p:blipFill>
        <p:spPr bwMode="auto">
          <a:xfrm>
            <a:off x="1522413" y="1162051"/>
            <a:ext cx="2247901" cy="5679016"/>
          </a:xfrm>
          <a:prstGeom prst="rect">
            <a:avLst/>
          </a:prstGeom>
          <a:noFill/>
          <a:ln w="9525">
            <a:noFill/>
            <a:miter lim="800000"/>
            <a:headEnd/>
            <a:tailEnd/>
          </a:ln>
        </p:spPr>
      </p:pic>
      <p:pic>
        <p:nvPicPr>
          <p:cNvPr id="10243" name="Google Shape;173;p17"/>
          <p:cNvPicPr preferRelativeResize="0">
            <a:picLocks noChangeAspect="1" noChangeArrowheads="1"/>
          </p:cNvPicPr>
          <p:nvPr/>
        </p:nvPicPr>
        <p:blipFill>
          <a:blip r:embed="rId4"/>
          <a:srcRect/>
          <a:stretch>
            <a:fillRect/>
          </a:stretch>
        </p:blipFill>
        <p:spPr bwMode="auto">
          <a:xfrm>
            <a:off x="1655765" y="1653118"/>
            <a:ext cx="1990725" cy="4548716"/>
          </a:xfrm>
          <a:prstGeom prst="rect">
            <a:avLst/>
          </a:prstGeom>
          <a:noFill/>
          <a:ln w="9525">
            <a:noFill/>
            <a:miter lim="800000"/>
            <a:headEnd/>
            <a:tailEnd/>
          </a:ln>
        </p:spPr>
      </p:pic>
      <p:sp>
        <p:nvSpPr>
          <p:cNvPr id="10244" name="Google Shape;174;p17"/>
          <p:cNvSpPr txBox="1">
            <a:spLocks noChangeArrowheads="1"/>
          </p:cNvSpPr>
          <p:nvPr/>
        </p:nvSpPr>
        <p:spPr bwMode="auto">
          <a:xfrm>
            <a:off x="2168525" y="1769533"/>
            <a:ext cx="2757488" cy="4394200"/>
          </a:xfrm>
          <a:prstGeom prst="rect">
            <a:avLst/>
          </a:prstGeom>
          <a:noFill/>
          <a:ln w="9525">
            <a:noFill/>
            <a:miter lim="800000"/>
            <a:headEnd/>
            <a:tailEnd/>
          </a:ln>
        </p:spPr>
        <p:txBody>
          <a:bodyPr lIns="91425" tIns="91425" rIns="91425" bIns="91425"/>
          <a:lstStyle/>
          <a:p>
            <a:pPr>
              <a:buClr>
                <a:srgbClr val="000000"/>
              </a:buClr>
              <a:buFont typeface="Arial" charset="0"/>
              <a:buNone/>
            </a:pPr>
            <a:endParaRPr lang="en-US">
              <a:solidFill>
                <a:srgbClr val="FFFFFF"/>
              </a:solidFill>
            </a:endParaRPr>
          </a:p>
          <a:p>
            <a:pPr>
              <a:buClr>
                <a:srgbClr val="000000"/>
              </a:buClr>
              <a:buFont typeface="Arial" charset="0"/>
              <a:buNone/>
            </a:pPr>
            <a:endParaRPr lang="en-US">
              <a:solidFill>
                <a:srgbClr val="FFFFFF"/>
              </a:solidFill>
            </a:endParaRPr>
          </a:p>
          <a:p>
            <a:pPr>
              <a:buClr>
                <a:srgbClr val="000000"/>
              </a:buClr>
              <a:buFont typeface="Arial" charset="0"/>
              <a:buNone/>
            </a:pPr>
            <a:endParaRPr lang="en-US">
              <a:solidFill>
                <a:srgbClr val="FFFFFF"/>
              </a:solidFill>
            </a:endParaRPr>
          </a:p>
          <a:p>
            <a:pPr>
              <a:buClr>
                <a:srgbClr val="000000"/>
              </a:buClr>
              <a:buFont typeface="Arial" charset="0"/>
              <a:buNone/>
            </a:pPr>
            <a:r>
              <a:rPr lang="en-US">
                <a:solidFill>
                  <a:srgbClr val="FFFFFF"/>
                </a:solidFill>
              </a:rPr>
              <a:t>There are 5 questions for state for MGNREGA scheme and an option to upload a photo.</a:t>
            </a:r>
          </a:p>
        </p:txBody>
      </p:sp>
      <p:pic>
        <p:nvPicPr>
          <p:cNvPr id="10245" name="Google Shape;179;p18"/>
          <p:cNvPicPr preferRelativeResize="0">
            <a:picLocks noChangeAspect="1" noChangeArrowheads="1"/>
          </p:cNvPicPr>
          <p:nvPr/>
        </p:nvPicPr>
        <p:blipFill>
          <a:blip r:embed="rId3"/>
          <a:srcRect/>
          <a:stretch>
            <a:fillRect/>
          </a:stretch>
        </p:blipFill>
        <p:spPr bwMode="auto">
          <a:xfrm>
            <a:off x="3856038" y="1149351"/>
            <a:ext cx="2246312" cy="5676900"/>
          </a:xfrm>
          <a:prstGeom prst="rect">
            <a:avLst/>
          </a:prstGeom>
          <a:noFill/>
          <a:ln w="9525">
            <a:noFill/>
            <a:miter lim="800000"/>
            <a:headEnd/>
            <a:tailEnd/>
          </a:ln>
        </p:spPr>
      </p:pic>
      <p:pic>
        <p:nvPicPr>
          <p:cNvPr id="10246" name="Google Shape;182;p18"/>
          <p:cNvPicPr preferRelativeResize="0">
            <a:picLocks noChangeAspect="1" noChangeArrowheads="1"/>
          </p:cNvPicPr>
          <p:nvPr/>
        </p:nvPicPr>
        <p:blipFill>
          <a:blip r:embed="rId5"/>
          <a:srcRect/>
          <a:stretch>
            <a:fillRect/>
          </a:stretch>
        </p:blipFill>
        <p:spPr bwMode="auto">
          <a:xfrm>
            <a:off x="3987802" y="1659468"/>
            <a:ext cx="2016125" cy="4512733"/>
          </a:xfrm>
          <a:prstGeom prst="rect">
            <a:avLst/>
          </a:prstGeom>
          <a:noFill/>
          <a:ln w="9525">
            <a:noFill/>
            <a:miter lim="800000"/>
            <a:headEnd/>
            <a:tailEnd/>
          </a:ln>
        </p:spPr>
      </p:pic>
      <p:pic>
        <p:nvPicPr>
          <p:cNvPr id="10247" name="Google Shape;187;p19"/>
          <p:cNvPicPr preferRelativeResize="0">
            <a:picLocks noChangeAspect="1" noChangeArrowheads="1"/>
          </p:cNvPicPr>
          <p:nvPr/>
        </p:nvPicPr>
        <p:blipFill>
          <a:blip r:embed="rId3"/>
          <a:srcRect/>
          <a:stretch>
            <a:fillRect/>
          </a:stretch>
        </p:blipFill>
        <p:spPr bwMode="auto">
          <a:xfrm>
            <a:off x="6146800" y="1107018"/>
            <a:ext cx="2247900" cy="5676900"/>
          </a:xfrm>
          <a:prstGeom prst="rect">
            <a:avLst/>
          </a:prstGeom>
          <a:noFill/>
          <a:ln w="9525">
            <a:noFill/>
            <a:miter lim="800000"/>
            <a:headEnd/>
            <a:tailEnd/>
          </a:ln>
        </p:spPr>
      </p:pic>
      <p:pic>
        <p:nvPicPr>
          <p:cNvPr id="10248" name="Google Shape;190;p19"/>
          <p:cNvPicPr preferRelativeResize="0">
            <a:picLocks noChangeAspect="1" noChangeArrowheads="1"/>
          </p:cNvPicPr>
          <p:nvPr/>
        </p:nvPicPr>
        <p:blipFill>
          <a:blip r:embed="rId6"/>
          <a:srcRect/>
          <a:stretch>
            <a:fillRect/>
          </a:stretch>
        </p:blipFill>
        <p:spPr bwMode="auto">
          <a:xfrm>
            <a:off x="6278563" y="1604434"/>
            <a:ext cx="2006600" cy="4392084"/>
          </a:xfrm>
          <a:prstGeom prst="rect">
            <a:avLst/>
          </a:prstGeom>
          <a:noFill/>
          <a:ln w="9525">
            <a:noFill/>
            <a:miter lim="800000"/>
            <a:headEnd/>
            <a:tailEnd/>
          </a:ln>
        </p:spPr>
      </p:pic>
      <p:pic>
        <p:nvPicPr>
          <p:cNvPr id="10249" name="Google Shape;195;p20"/>
          <p:cNvPicPr preferRelativeResize="0">
            <a:picLocks noChangeAspect="1" noChangeArrowheads="1"/>
          </p:cNvPicPr>
          <p:nvPr/>
        </p:nvPicPr>
        <p:blipFill>
          <a:blip r:embed="rId3"/>
          <a:srcRect/>
          <a:stretch>
            <a:fillRect/>
          </a:stretch>
        </p:blipFill>
        <p:spPr bwMode="auto">
          <a:xfrm>
            <a:off x="8420100" y="1178984"/>
            <a:ext cx="2247900" cy="5679016"/>
          </a:xfrm>
          <a:prstGeom prst="rect">
            <a:avLst/>
          </a:prstGeom>
          <a:noFill/>
          <a:ln w="9525">
            <a:noFill/>
            <a:miter lim="800000"/>
            <a:headEnd/>
            <a:tailEnd/>
          </a:ln>
        </p:spPr>
      </p:pic>
      <p:pic>
        <p:nvPicPr>
          <p:cNvPr id="10250" name="Google Shape;199;p20"/>
          <p:cNvPicPr preferRelativeResize="0">
            <a:picLocks noChangeAspect="1" noChangeArrowheads="1"/>
          </p:cNvPicPr>
          <p:nvPr/>
        </p:nvPicPr>
        <p:blipFill>
          <a:blip r:embed="rId7"/>
          <a:srcRect/>
          <a:stretch>
            <a:fillRect/>
          </a:stretch>
        </p:blipFill>
        <p:spPr bwMode="auto">
          <a:xfrm>
            <a:off x="8545515" y="1600202"/>
            <a:ext cx="2027237" cy="4705351"/>
          </a:xfrm>
          <a:prstGeom prst="rect">
            <a:avLst/>
          </a:prstGeom>
          <a:noFill/>
          <a:ln w="9525">
            <a:noFill/>
            <a:miter lim="800000"/>
            <a:headEnd/>
            <a:tailEnd/>
          </a:ln>
        </p:spPr>
      </p:pic>
      <p:sp>
        <p:nvSpPr>
          <p:cNvPr id="10251" name="TextBox 11"/>
          <p:cNvSpPr txBox="1">
            <a:spLocks noChangeArrowheads="1"/>
          </p:cNvSpPr>
          <p:nvPr/>
        </p:nvSpPr>
        <p:spPr bwMode="auto">
          <a:xfrm>
            <a:off x="2206625" y="770467"/>
            <a:ext cx="1073150" cy="369332"/>
          </a:xfrm>
          <a:prstGeom prst="rect">
            <a:avLst/>
          </a:prstGeom>
          <a:noFill/>
          <a:ln w="9525">
            <a:noFill/>
            <a:miter lim="800000"/>
            <a:headEnd/>
            <a:tailEnd/>
          </a:ln>
        </p:spPr>
        <p:txBody>
          <a:bodyPr>
            <a:spAutoFit/>
          </a:bodyPr>
          <a:lstStyle/>
          <a:p>
            <a:pPr>
              <a:buClr>
                <a:srgbClr val="000000"/>
              </a:buClr>
              <a:buFont typeface="Arial" charset="0"/>
              <a:buNone/>
            </a:pPr>
            <a:r>
              <a:rPr lang="en-US" b="1">
                <a:solidFill>
                  <a:srgbClr val="C00000"/>
                </a:solidFill>
              </a:rPr>
              <a:t>State</a:t>
            </a:r>
          </a:p>
        </p:txBody>
      </p:sp>
      <p:sp>
        <p:nvSpPr>
          <p:cNvPr id="10252" name="TextBox 12"/>
          <p:cNvSpPr txBox="1">
            <a:spLocks noChangeArrowheads="1"/>
          </p:cNvSpPr>
          <p:nvPr/>
        </p:nvSpPr>
        <p:spPr bwMode="auto">
          <a:xfrm>
            <a:off x="4492625" y="736600"/>
            <a:ext cx="1073150" cy="369332"/>
          </a:xfrm>
          <a:prstGeom prst="rect">
            <a:avLst/>
          </a:prstGeom>
          <a:noFill/>
          <a:ln w="9525">
            <a:noFill/>
            <a:miter lim="800000"/>
            <a:headEnd/>
            <a:tailEnd/>
          </a:ln>
        </p:spPr>
        <p:txBody>
          <a:bodyPr>
            <a:spAutoFit/>
          </a:bodyPr>
          <a:lstStyle/>
          <a:p>
            <a:pPr>
              <a:buClr>
                <a:srgbClr val="000000"/>
              </a:buClr>
              <a:buFont typeface="Arial" charset="0"/>
              <a:buNone/>
            </a:pPr>
            <a:r>
              <a:rPr lang="en-US" b="1">
                <a:solidFill>
                  <a:srgbClr val="C00000"/>
                </a:solidFill>
              </a:rPr>
              <a:t>District</a:t>
            </a:r>
          </a:p>
        </p:txBody>
      </p:sp>
      <p:sp>
        <p:nvSpPr>
          <p:cNvPr id="10253" name="TextBox 13"/>
          <p:cNvSpPr txBox="1">
            <a:spLocks noChangeArrowheads="1"/>
          </p:cNvSpPr>
          <p:nvPr/>
        </p:nvSpPr>
        <p:spPr bwMode="auto">
          <a:xfrm>
            <a:off x="6384927" y="721785"/>
            <a:ext cx="1833563" cy="369332"/>
          </a:xfrm>
          <a:prstGeom prst="rect">
            <a:avLst/>
          </a:prstGeom>
          <a:noFill/>
          <a:ln w="9525">
            <a:noFill/>
            <a:miter lim="800000"/>
            <a:headEnd/>
            <a:tailEnd/>
          </a:ln>
        </p:spPr>
        <p:txBody>
          <a:bodyPr>
            <a:spAutoFit/>
          </a:bodyPr>
          <a:lstStyle/>
          <a:p>
            <a:pPr>
              <a:buClr>
                <a:srgbClr val="000000"/>
              </a:buClr>
              <a:buFont typeface="Arial" charset="0"/>
              <a:buNone/>
            </a:pPr>
            <a:r>
              <a:rPr lang="en-US" b="1">
                <a:solidFill>
                  <a:srgbClr val="C00000"/>
                </a:solidFill>
              </a:rPr>
              <a:t>Gram panchayat</a:t>
            </a:r>
          </a:p>
        </p:txBody>
      </p:sp>
      <p:sp>
        <p:nvSpPr>
          <p:cNvPr id="10254" name="TextBox 14"/>
          <p:cNvSpPr txBox="1">
            <a:spLocks noChangeArrowheads="1"/>
          </p:cNvSpPr>
          <p:nvPr/>
        </p:nvSpPr>
        <p:spPr bwMode="auto">
          <a:xfrm>
            <a:off x="9043988" y="694268"/>
            <a:ext cx="1071562" cy="369332"/>
          </a:xfrm>
          <a:prstGeom prst="rect">
            <a:avLst/>
          </a:prstGeom>
          <a:noFill/>
          <a:ln w="9525">
            <a:noFill/>
            <a:miter lim="800000"/>
            <a:headEnd/>
            <a:tailEnd/>
          </a:ln>
        </p:spPr>
        <p:txBody>
          <a:bodyPr>
            <a:spAutoFit/>
          </a:bodyPr>
          <a:lstStyle/>
          <a:p>
            <a:pPr>
              <a:buClr>
                <a:srgbClr val="000000"/>
              </a:buClr>
              <a:buFont typeface="Arial" charset="0"/>
              <a:buNone/>
            </a:pPr>
            <a:r>
              <a:rPr lang="en-US" b="1">
                <a:solidFill>
                  <a:srgbClr val="C00000"/>
                </a:solidFill>
              </a:rPr>
              <a:t>Worksite</a:t>
            </a:r>
          </a:p>
        </p:txBody>
      </p:sp>
      <p:sp>
        <p:nvSpPr>
          <p:cNvPr id="10255" name="TextBox 15"/>
          <p:cNvSpPr txBox="1">
            <a:spLocks noChangeArrowheads="1"/>
          </p:cNvSpPr>
          <p:nvPr/>
        </p:nvSpPr>
        <p:spPr bwMode="auto">
          <a:xfrm>
            <a:off x="2974975" y="1"/>
            <a:ext cx="5843588" cy="523220"/>
          </a:xfrm>
          <a:prstGeom prst="rect">
            <a:avLst/>
          </a:prstGeom>
          <a:noFill/>
          <a:ln w="9525">
            <a:noFill/>
            <a:miter lim="800000"/>
            <a:headEnd/>
            <a:tailEnd/>
          </a:ln>
        </p:spPr>
        <p:txBody>
          <a:bodyPr>
            <a:spAutoFit/>
          </a:bodyPr>
          <a:lstStyle/>
          <a:p>
            <a:pPr>
              <a:buClr>
                <a:srgbClr val="000000"/>
              </a:buClr>
              <a:buFont typeface="Arial" charset="0"/>
              <a:buNone/>
            </a:pPr>
            <a:r>
              <a:rPr lang="en-US" sz="2800" b="1">
                <a:solidFill>
                  <a:srgbClr val="C00000"/>
                </a:solidFill>
              </a:rPr>
              <a:t> MGNREGA-Questions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205;p21"/>
          <p:cNvPicPr preferRelativeResize="0">
            <a:picLocks noChangeAspect="1" noChangeArrowheads="1"/>
          </p:cNvPicPr>
          <p:nvPr/>
        </p:nvPicPr>
        <p:blipFill>
          <a:blip r:embed="rId3"/>
          <a:srcRect/>
          <a:stretch>
            <a:fillRect/>
          </a:stretch>
        </p:blipFill>
        <p:spPr bwMode="auto">
          <a:xfrm>
            <a:off x="7419975" y="1166285"/>
            <a:ext cx="2247900" cy="5676900"/>
          </a:xfrm>
          <a:prstGeom prst="rect">
            <a:avLst/>
          </a:prstGeom>
          <a:noFill/>
          <a:ln w="9525">
            <a:noFill/>
            <a:miter lim="800000"/>
            <a:headEnd/>
            <a:tailEnd/>
          </a:ln>
        </p:spPr>
      </p:pic>
      <p:pic>
        <p:nvPicPr>
          <p:cNvPr id="11267" name="Google Shape;207;p21"/>
          <p:cNvPicPr preferRelativeResize="0">
            <a:picLocks noChangeAspect="1" noChangeArrowheads="1"/>
          </p:cNvPicPr>
          <p:nvPr/>
        </p:nvPicPr>
        <p:blipFill>
          <a:blip r:embed="rId3"/>
          <a:srcRect/>
          <a:stretch>
            <a:fillRect/>
          </a:stretch>
        </p:blipFill>
        <p:spPr bwMode="auto">
          <a:xfrm>
            <a:off x="4765675" y="1166285"/>
            <a:ext cx="2247900" cy="5676900"/>
          </a:xfrm>
          <a:prstGeom prst="rect">
            <a:avLst/>
          </a:prstGeom>
          <a:noFill/>
          <a:ln w="9525">
            <a:noFill/>
            <a:miter lim="800000"/>
            <a:headEnd/>
            <a:tailEnd/>
          </a:ln>
        </p:spPr>
      </p:pic>
      <p:pic>
        <p:nvPicPr>
          <p:cNvPr id="11268" name="Google Shape;208;p21"/>
          <p:cNvPicPr preferRelativeResize="0">
            <a:picLocks noChangeAspect="1" noChangeArrowheads="1"/>
          </p:cNvPicPr>
          <p:nvPr/>
        </p:nvPicPr>
        <p:blipFill>
          <a:blip r:embed="rId4"/>
          <a:srcRect/>
          <a:stretch>
            <a:fillRect/>
          </a:stretch>
        </p:blipFill>
        <p:spPr bwMode="auto">
          <a:xfrm>
            <a:off x="4865690" y="1659467"/>
            <a:ext cx="2047875" cy="4646084"/>
          </a:xfrm>
          <a:prstGeom prst="rect">
            <a:avLst/>
          </a:prstGeom>
          <a:noFill/>
          <a:ln w="9525">
            <a:noFill/>
            <a:miter lim="800000"/>
            <a:headEnd/>
            <a:tailEnd/>
          </a:ln>
        </p:spPr>
      </p:pic>
      <p:pic>
        <p:nvPicPr>
          <p:cNvPr id="11269" name="Google Shape;209;p21"/>
          <p:cNvPicPr preferRelativeResize="0">
            <a:picLocks noChangeAspect="1" noChangeArrowheads="1"/>
          </p:cNvPicPr>
          <p:nvPr/>
        </p:nvPicPr>
        <p:blipFill>
          <a:blip r:embed="rId5"/>
          <a:srcRect/>
          <a:stretch>
            <a:fillRect/>
          </a:stretch>
        </p:blipFill>
        <p:spPr bwMode="auto">
          <a:xfrm>
            <a:off x="7519990" y="1680633"/>
            <a:ext cx="2047875" cy="4648200"/>
          </a:xfrm>
          <a:prstGeom prst="rect">
            <a:avLst/>
          </a:prstGeom>
          <a:noFill/>
          <a:ln w="9525">
            <a:noFill/>
            <a:miter lim="800000"/>
            <a:headEnd/>
            <a:tailEnd/>
          </a:ln>
        </p:spPr>
      </p:pic>
      <p:sp>
        <p:nvSpPr>
          <p:cNvPr id="11270" name="Google Shape;211;p21"/>
          <p:cNvSpPr txBox="1">
            <a:spLocks noChangeArrowheads="1"/>
          </p:cNvSpPr>
          <p:nvPr/>
        </p:nvSpPr>
        <p:spPr bwMode="auto">
          <a:xfrm>
            <a:off x="2665415" y="2959100"/>
            <a:ext cx="1887537" cy="2540000"/>
          </a:xfrm>
          <a:prstGeom prst="rect">
            <a:avLst/>
          </a:prstGeom>
          <a:noFill/>
          <a:ln w="9525">
            <a:noFill/>
            <a:miter lim="800000"/>
            <a:headEnd/>
            <a:tailEnd/>
          </a:ln>
        </p:spPr>
        <p:txBody>
          <a:bodyPr lIns="91425" tIns="91425" rIns="91425" bIns="91425"/>
          <a:lstStyle/>
          <a:p>
            <a:pPr>
              <a:buClr>
                <a:srgbClr val="000000"/>
              </a:buClr>
              <a:buFont typeface="Arial" charset="0"/>
              <a:buNone/>
            </a:pPr>
            <a:r>
              <a:rPr lang="en-US" sz="2400">
                <a:solidFill>
                  <a:srgbClr val="FFFFFF"/>
                </a:solidFill>
              </a:rPr>
              <a:t>Successfully </a:t>
            </a:r>
          </a:p>
          <a:p>
            <a:pPr>
              <a:buClr>
                <a:srgbClr val="000000"/>
              </a:buClr>
              <a:buFont typeface="Arial" charset="0"/>
              <a:buNone/>
            </a:pPr>
            <a:r>
              <a:rPr lang="en-US" sz="2400">
                <a:solidFill>
                  <a:srgbClr val="FFFFFF"/>
                </a:solidFill>
              </a:rPr>
              <a:t>Saved in database</a:t>
            </a:r>
          </a:p>
        </p:txBody>
      </p:sp>
      <p:pic>
        <p:nvPicPr>
          <p:cNvPr id="11271" name="Google Shape;196;p20"/>
          <p:cNvPicPr preferRelativeResize="0">
            <a:picLocks noChangeAspect="1" noChangeArrowheads="1"/>
          </p:cNvPicPr>
          <p:nvPr/>
        </p:nvPicPr>
        <p:blipFill>
          <a:blip r:embed="rId3"/>
          <a:srcRect/>
          <a:stretch>
            <a:fillRect/>
          </a:stretch>
        </p:blipFill>
        <p:spPr bwMode="auto">
          <a:xfrm>
            <a:off x="2165350" y="1178984"/>
            <a:ext cx="2247900" cy="5679016"/>
          </a:xfrm>
          <a:prstGeom prst="rect">
            <a:avLst/>
          </a:prstGeom>
          <a:noFill/>
          <a:ln w="9525">
            <a:noFill/>
            <a:miter lim="800000"/>
            <a:headEnd/>
            <a:tailEnd/>
          </a:ln>
        </p:spPr>
      </p:pic>
      <p:pic>
        <p:nvPicPr>
          <p:cNvPr id="11272" name="Google Shape;200;p20"/>
          <p:cNvPicPr preferRelativeResize="0">
            <a:picLocks noChangeAspect="1" noChangeArrowheads="1"/>
          </p:cNvPicPr>
          <p:nvPr/>
        </p:nvPicPr>
        <p:blipFill>
          <a:blip r:embed="rId6"/>
          <a:srcRect/>
          <a:stretch>
            <a:fillRect/>
          </a:stretch>
        </p:blipFill>
        <p:spPr bwMode="auto">
          <a:xfrm>
            <a:off x="2293940" y="1684868"/>
            <a:ext cx="2028825" cy="4705351"/>
          </a:xfrm>
          <a:prstGeom prst="rect">
            <a:avLst/>
          </a:prstGeom>
          <a:noFill/>
          <a:ln w="9525">
            <a:noFill/>
            <a:miter lim="800000"/>
            <a:headEnd/>
            <a:tailEnd/>
          </a:ln>
        </p:spPr>
      </p:pic>
      <p:sp>
        <p:nvSpPr>
          <p:cNvPr id="11273" name="TextBox 11"/>
          <p:cNvSpPr txBox="1">
            <a:spLocks noChangeArrowheads="1"/>
          </p:cNvSpPr>
          <p:nvPr/>
        </p:nvSpPr>
        <p:spPr bwMode="auto">
          <a:xfrm>
            <a:off x="2165350" y="196851"/>
            <a:ext cx="7556500" cy="523220"/>
          </a:xfrm>
          <a:prstGeom prst="rect">
            <a:avLst/>
          </a:prstGeom>
          <a:noFill/>
          <a:ln w="9525">
            <a:noFill/>
            <a:miter lim="800000"/>
            <a:headEnd/>
            <a:tailEnd/>
          </a:ln>
        </p:spPr>
        <p:txBody>
          <a:bodyPr>
            <a:spAutoFit/>
          </a:bodyPr>
          <a:lstStyle/>
          <a:p>
            <a:pPr>
              <a:buClr>
                <a:srgbClr val="000000"/>
              </a:buClr>
              <a:buFont typeface="Arial" charset="0"/>
              <a:buNone/>
            </a:pPr>
            <a:r>
              <a:rPr lang="en-US" sz="2800" b="1">
                <a:solidFill>
                  <a:srgbClr val="C00000"/>
                </a:solidFill>
              </a:rPr>
              <a:t>MGNREGA Worksite Questions –Contd.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763000" cy="990600"/>
          </a:xfrm>
        </p:spPr>
        <p:txBody>
          <a:bodyPr>
            <a:noAutofit/>
          </a:bodyPr>
          <a:lstStyle/>
          <a:p>
            <a:pPr algn="ctr"/>
            <a:r>
              <a:rPr lang="en-US" sz="2800" b="1" dirty="0">
                <a:solidFill>
                  <a:schemeClr val="tx1"/>
                </a:solidFill>
                <a:latin typeface="Cambria" pitchFamily="18" charset="0"/>
                <a:ea typeface="Cambria" pitchFamily="18" charset="0"/>
              </a:rPr>
              <a:t>Use of Technology in PMGSY</a:t>
            </a:r>
          </a:p>
        </p:txBody>
      </p:sp>
      <p:sp>
        <p:nvSpPr>
          <p:cNvPr id="3" name="Content Placeholder 2"/>
          <p:cNvSpPr>
            <a:spLocks noGrp="1"/>
          </p:cNvSpPr>
          <p:nvPr>
            <p:ph sz="quarter" idx="1"/>
          </p:nvPr>
        </p:nvSpPr>
        <p:spPr>
          <a:xfrm>
            <a:off x="762000" y="1600200"/>
            <a:ext cx="9906000" cy="4191000"/>
          </a:xfrm>
        </p:spPr>
        <p:txBody>
          <a:bodyPr>
            <a:noAutofit/>
          </a:bodyPr>
          <a:lstStyle/>
          <a:p>
            <a:pPr>
              <a:buNone/>
            </a:pPr>
            <a:r>
              <a:rPr lang="en-US" sz="2400" dirty="0">
                <a:latin typeface="Cambria" pitchFamily="18" charset="0"/>
                <a:ea typeface="Cambria" pitchFamily="18" charset="0"/>
              </a:rPr>
              <a:t>In Pradhan Mantri Gram </a:t>
            </a:r>
            <a:r>
              <a:rPr lang="en-US" sz="2400" dirty="0" err="1">
                <a:latin typeface="Cambria" pitchFamily="18" charset="0"/>
                <a:ea typeface="Cambria" pitchFamily="18" charset="0"/>
              </a:rPr>
              <a:t>Sadak</a:t>
            </a:r>
            <a:r>
              <a:rPr lang="en-US" sz="2400" dirty="0">
                <a:latin typeface="Cambria" pitchFamily="18" charset="0"/>
                <a:ea typeface="Cambria" pitchFamily="18" charset="0"/>
              </a:rPr>
              <a:t> Yojana (PMGSY), Technology used for the following purposes:</a:t>
            </a:r>
          </a:p>
          <a:p>
            <a:pPr>
              <a:buNone/>
            </a:pPr>
            <a:endParaRPr lang="en-US" sz="2400" dirty="0">
              <a:latin typeface="Cambria" pitchFamily="18" charset="0"/>
              <a:ea typeface="Cambria" pitchFamily="18" charset="0"/>
            </a:endParaRPr>
          </a:p>
          <a:p>
            <a:r>
              <a:rPr lang="en-US" sz="2400" b="1" dirty="0">
                <a:latin typeface="Cambria" pitchFamily="18" charset="0"/>
                <a:ea typeface="Cambria" pitchFamily="18" charset="0"/>
              </a:rPr>
              <a:t>Financial Management &amp;Payments </a:t>
            </a:r>
            <a:r>
              <a:rPr lang="en-US" sz="2400" dirty="0">
                <a:latin typeface="Cambria" pitchFamily="18" charset="0"/>
                <a:ea typeface="Cambria" pitchFamily="18" charset="0"/>
              </a:rPr>
              <a:t>(through </a:t>
            </a:r>
            <a:r>
              <a:rPr lang="en-US" sz="2400" dirty="0" err="1">
                <a:latin typeface="Cambria" pitchFamily="18" charset="0"/>
                <a:ea typeface="Cambria" pitchFamily="18" charset="0"/>
              </a:rPr>
              <a:t>NeFMS</a:t>
            </a:r>
            <a:r>
              <a:rPr lang="en-US" sz="2400" dirty="0">
                <a:latin typeface="Cambria" pitchFamily="18" charset="0"/>
                <a:ea typeface="Cambria" pitchFamily="18" charset="0"/>
              </a:rPr>
              <a:t> and DBT)</a:t>
            </a:r>
          </a:p>
          <a:p>
            <a:r>
              <a:rPr lang="en-US" sz="2400" b="1" dirty="0">
                <a:latin typeface="Cambria" pitchFamily="18" charset="0"/>
                <a:ea typeface="Cambria" pitchFamily="18" charset="0"/>
              </a:rPr>
              <a:t>Quality Control </a:t>
            </a:r>
            <a:r>
              <a:rPr lang="en-US" sz="2400" dirty="0">
                <a:latin typeface="Cambria" pitchFamily="18" charset="0"/>
                <a:ea typeface="Cambria" pitchFamily="18" charset="0"/>
              </a:rPr>
              <a:t>(Availability of Quality Control Registers online)</a:t>
            </a:r>
          </a:p>
          <a:p>
            <a:r>
              <a:rPr lang="en-US" sz="2400" b="1" dirty="0">
                <a:latin typeface="Cambria" pitchFamily="18" charset="0"/>
                <a:ea typeface="Cambria" pitchFamily="18" charset="0"/>
              </a:rPr>
              <a:t>Innovations </a:t>
            </a:r>
            <a:r>
              <a:rPr lang="en-US" sz="2400" dirty="0">
                <a:latin typeface="Cambria" pitchFamily="18" charset="0"/>
                <a:ea typeface="Cambria" pitchFamily="18" charset="0"/>
              </a:rPr>
              <a:t> (</a:t>
            </a:r>
            <a:r>
              <a:rPr lang="en-IN" sz="2400" dirty="0">
                <a:latin typeface="Cambria" pitchFamily="18" charset="0"/>
                <a:ea typeface="Cambria" pitchFamily="18" charset="0"/>
              </a:rPr>
              <a:t>Full Depth Reclamation (FDR) Technology, Fast construction through </a:t>
            </a:r>
            <a:r>
              <a:rPr lang="en-US" sz="2400" dirty="0">
                <a:latin typeface="Cambria" pitchFamily="18" charset="0"/>
                <a:ea typeface="Cambria" pitchFamily="18" charset="0"/>
              </a:rPr>
              <a:t>Green Technology </a:t>
            </a:r>
            <a:r>
              <a:rPr lang="en-IN" sz="2400" dirty="0">
                <a:latin typeface="Cambria" pitchFamily="18" charset="0"/>
                <a:ea typeface="Cambria" pitchFamily="18" charset="0"/>
              </a:rPr>
              <a:t>)</a:t>
            </a:r>
          </a:p>
          <a:p>
            <a:endParaRPr lang="en-US" sz="2800" dirty="0">
              <a:latin typeface="Cambria" pitchFamily="18" charset="0"/>
              <a:ea typeface="Cambria" pitchFamily="18" charset="0"/>
            </a:endParaRPr>
          </a:p>
          <a:p>
            <a:pPr>
              <a:buNone/>
            </a:pPr>
            <a:endParaRPr lang="en-US" sz="2800" dirty="0">
              <a:latin typeface="Cambria" pitchFamily="18" charset="0"/>
              <a:ea typeface="Cambr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820400" cy="990600"/>
          </a:xfrm>
        </p:spPr>
        <p:txBody>
          <a:bodyPr>
            <a:noAutofit/>
          </a:bodyPr>
          <a:lstStyle/>
          <a:p>
            <a:pPr algn="ctr"/>
            <a:r>
              <a:rPr lang="en-US" sz="2800" b="1" dirty="0">
                <a:solidFill>
                  <a:schemeClr val="tx1"/>
                </a:solidFill>
                <a:latin typeface="Cambria" pitchFamily="18" charset="0"/>
                <a:ea typeface="Cambria" pitchFamily="18" charset="0"/>
              </a:rPr>
              <a:t>Use of Technology in Pradhan Mantri </a:t>
            </a:r>
            <a:r>
              <a:rPr lang="en-US" sz="2800" b="1" dirty="0" err="1">
                <a:solidFill>
                  <a:schemeClr val="tx1"/>
                </a:solidFill>
                <a:latin typeface="Cambria" pitchFamily="18" charset="0"/>
                <a:ea typeface="Cambria" pitchFamily="18" charset="0"/>
              </a:rPr>
              <a:t>Awas</a:t>
            </a:r>
            <a:r>
              <a:rPr lang="en-US" sz="2800" b="1" dirty="0">
                <a:solidFill>
                  <a:schemeClr val="tx1"/>
                </a:solidFill>
                <a:latin typeface="Cambria" pitchFamily="18" charset="0"/>
                <a:ea typeface="Cambria" pitchFamily="18" charset="0"/>
              </a:rPr>
              <a:t> Yojana-Gramin ( PMAY-G)</a:t>
            </a:r>
          </a:p>
        </p:txBody>
      </p:sp>
      <p:sp>
        <p:nvSpPr>
          <p:cNvPr id="3" name="Content Placeholder 2"/>
          <p:cNvSpPr>
            <a:spLocks noGrp="1"/>
          </p:cNvSpPr>
          <p:nvPr>
            <p:ph sz="quarter" idx="1"/>
          </p:nvPr>
        </p:nvSpPr>
        <p:spPr>
          <a:xfrm>
            <a:off x="1752600" y="1600200"/>
            <a:ext cx="8915400" cy="3429000"/>
          </a:xfrm>
        </p:spPr>
        <p:txBody>
          <a:bodyPr>
            <a:normAutofit/>
          </a:bodyPr>
          <a:lstStyle/>
          <a:p>
            <a:pPr>
              <a:buNone/>
            </a:pPr>
            <a:r>
              <a:rPr lang="en-US" sz="2600" dirty="0">
                <a:latin typeface="Cambria" pitchFamily="18" charset="0"/>
                <a:ea typeface="Cambria" pitchFamily="18" charset="0"/>
              </a:rPr>
              <a:t>Technology plays an important role in PMAY for the following:</a:t>
            </a:r>
          </a:p>
          <a:p>
            <a:pPr>
              <a:buNone/>
            </a:pPr>
            <a:endParaRPr lang="en-US" sz="2600" dirty="0">
              <a:latin typeface="Cambria" pitchFamily="18" charset="0"/>
              <a:ea typeface="Cambria" pitchFamily="18" charset="0"/>
            </a:endParaRPr>
          </a:p>
          <a:p>
            <a:r>
              <a:rPr lang="en-US" sz="2600" b="1" dirty="0">
                <a:latin typeface="Cambria" pitchFamily="18" charset="0"/>
                <a:ea typeface="Cambria" pitchFamily="18" charset="0"/>
              </a:rPr>
              <a:t>Implementation</a:t>
            </a:r>
            <a:r>
              <a:rPr lang="en-US" sz="2600" dirty="0">
                <a:latin typeface="Cambria" pitchFamily="18" charset="0"/>
                <a:ea typeface="Cambria" pitchFamily="18" charset="0"/>
              </a:rPr>
              <a:t> (</a:t>
            </a:r>
            <a:r>
              <a:rPr lang="en-IN" sz="2600" dirty="0">
                <a:latin typeface="Cambria" pitchFamily="18" charset="0"/>
                <a:ea typeface="Cambria" pitchFamily="18" charset="0"/>
              </a:rPr>
              <a:t>Housing Design Typology</a:t>
            </a:r>
            <a:r>
              <a:rPr lang="en-US" sz="2600" dirty="0">
                <a:latin typeface="Cambria" pitchFamily="18" charset="0"/>
                <a:ea typeface="Cambria" pitchFamily="18" charset="0"/>
              </a:rPr>
              <a:t>)</a:t>
            </a:r>
          </a:p>
          <a:p>
            <a:r>
              <a:rPr lang="en-US" sz="2600" b="1" dirty="0">
                <a:latin typeface="Cambria" pitchFamily="18" charset="0"/>
                <a:ea typeface="Cambria" pitchFamily="18" charset="0"/>
              </a:rPr>
              <a:t>Monitoring</a:t>
            </a:r>
            <a:r>
              <a:rPr lang="en-US" sz="2600" dirty="0">
                <a:latin typeface="Cambria" pitchFamily="18" charset="0"/>
                <a:ea typeface="Cambria" pitchFamily="18" charset="0"/>
              </a:rPr>
              <a:t> (Geo-Spatial Technology)</a:t>
            </a:r>
          </a:p>
          <a:p>
            <a:endParaRPr lang="en-US" sz="3200" dirty="0">
              <a:latin typeface="Cambria" pitchFamily="18" charset="0"/>
              <a:ea typeface="Cambr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3200"/>
            <a:ext cx="7038900" cy="1218800"/>
          </a:xfrm>
        </p:spPr>
        <p:txBody>
          <a:bodyPr/>
          <a:lstStyle/>
          <a:p>
            <a:pPr algn="ctr"/>
            <a:r>
              <a:rPr lang="en-US" sz="6600" b="1"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8763000" cy="1143000"/>
          </a:xfrm>
        </p:spPr>
        <p:txBody>
          <a:bodyPr>
            <a:noAutofit/>
          </a:bodyPr>
          <a:lstStyle/>
          <a:p>
            <a:pPr algn="ctr"/>
            <a:r>
              <a:rPr lang="en-US" sz="2800" b="1" dirty="0">
                <a:solidFill>
                  <a:schemeClr val="tx1"/>
                </a:solidFill>
                <a:latin typeface="Cambria" pitchFamily="18" charset="0"/>
                <a:ea typeface="Cambria" pitchFamily="18" charset="0"/>
              </a:rPr>
              <a:t>Use of Technology in Mahatma Gandhi NREGS </a:t>
            </a:r>
            <a:br>
              <a:rPr lang="en-US" sz="2800" b="1" dirty="0">
                <a:latin typeface="Cambria" pitchFamily="18" charset="0"/>
                <a:ea typeface="Cambria" pitchFamily="18" charset="0"/>
              </a:rPr>
            </a:br>
            <a:endParaRPr lang="en-US" sz="2800" b="1" dirty="0">
              <a:latin typeface="Cambria" pitchFamily="18" charset="0"/>
              <a:ea typeface="Cambria" pitchFamily="18" charset="0"/>
            </a:endParaRPr>
          </a:p>
        </p:txBody>
      </p:sp>
      <p:sp>
        <p:nvSpPr>
          <p:cNvPr id="3" name="Content Placeholder 2"/>
          <p:cNvSpPr>
            <a:spLocks noGrp="1"/>
          </p:cNvSpPr>
          <p:nvPr>
            <p:ph sz="quarter" idx="1"/>
          </p:nvPr>
        </p:nvSpPr>
        <p:spPr>
          <a:xfrm>
            <a:off x="457200" y="1600200"/>
            <a:ext cx="11049000" cy="4953000"/>
          </a:xfrm>
        </p:spPr>
        <p:txBody>
          <a:bodyPr>
            <a:noAutofit/>
          </a:bodyPr>
          <a:lstStyle/>
          <a:p>
            <a:pPr>
              <a:buNone/>
            </a:pPr>
            <a:r>
              <a:rPr lang="en-US" sz="2600" dirty="0">
                <a:latin typeface="Cambria" pitchFamily="18" charset="0"/>
                <a:ea typeface="Cambria" pitchFamily="18" charset="0"/>
              </a:rPr>
              <a:t>Technology extensively used in Mahatma Gandhi NREGS for :</a:t>
            </a:r>
          </a:p>
          <a:p>
            <a:pPr>
              <a:buNone/>
            </a:pPr>
            <a:endParaRPr lang="en-US" sz="2600" dirty="0">
              <a:latin typeface="Cambria" pitchFamily="18" charset="0"/>
              <a:ea typeface="Cambria" pitchFamily="18" charset="0"/>
            </a:endParaRPr>
          </a:p>
          <a:p>
            <a:r>
              <a:rPr lang="en-US" sz="2400" b="1" dirty="0">
                <a:latin typeface="Cambria" pitchFamily="18" charset="0"/>
                <a:ea typeface="Cambria" pitchFamily="18" charset="0"/>
              </a:rPr>
              <a:t>Planning </a:t>
            </a:r>
            <a:r>
              <a:rPr lang="en-US" sz="2400" dirty="0">
                <a:latin typeface="Cambria" pitchFamily="18" charset="0"/>
                <a:ea typeface="Cambria" pitchFamily="18" charset="0"/>
              </a:rPr>
              <a:t>(GIS based Planning in MGNREGA)</a:t>
            </a:r>
          </a:p>
          <a:p>
            <a:r>
              <a:rPr lang="en-US" sz="2400" b="1" dirty="0">
                <a:latin typeface="Cambria" pitchFamily="18" charset="0"/>
                <a:ea typeface="Cambria" pitchFamily="18" charset="0"/>
              </a:rPr>
              <a:t>Implementation</a:t>
            </a:r>
            <a:r>
              <a:rPr lang="en-US" sz="2400" dirty="0">
                <a:latin typeface="Cambria" pitchFamily="18" charset="0"/>
                <a:ea typeface="Cambria" pitchFamily="18" charset="0"/>
              </a:rPr>
              <a:t> ( MR through NMMS App, </a:t>
            </a:r>
            <a:r>
              <a:rPr lang="en-US" sz="2400" dirty="0" err="1">
                <a:latin typeface="Cambria" pitchFamily="18" charset="0"/>
                <a:ea typeface="Cambria" pitchFamily="18" charset="0"/>
              </a:rPr>
              <a:t>Jaldoot</a:t>
            </a:r>
            <a:r>
              <a:rPr lang="en-US" sz="2400" dirty="0">
                <a:latin typeface="Cambria" pitchFamily="18" charset="0"/>
                <a:ea typeface="Cambria" pitchFamily="18" charset="0"/>
              </a:rPr>
              <a:t> App)</a:t>
            </a:r>
          </a:p>
          <a:p>
            <a:r>
              <a:rPr lang="en-US" sz="2400" b="1" dirty="0">
                <a:latin typeface="Cambria" pitchFamily="18" charset="0"/>
                <a:ea typeface="Cambria" pitchFamily="18" charset="0"/>
              </a:rPr>
              <a:t>Financial Management </a:t>
            </a:r>
            <a:r>
              <a:rPr lang="en-US" sz="2400" dirty="0">
                <a:latin typeface="Cambria" pitchFamily="18" charset="0"/>
                <a:ea typeface="Cambria" pitchFamily="18" charset="0"/>
              </a:rPr>
              <a:t>(through </a:t>
            </a:r>
            <a:r>
              <a:rPr lang="en-US" sz="2400" dirty="0" err="1">
                <a:latin typeface="Cambria" pitchFamily="18" charset="0"/>
                <a:ea typeface="Cambria" pitchFamily="18" charset="0"/>
              </a:rPr>
              <a:t>NeFMS</a:t>
            </a:r>
            <a:r>
              <a:rPr lang="en-US" sz="2400" dirty="0">
                <a:latin typeface="Cambria" pitchFamily="18" charset="0"/>
                <a:ea typeface="Cambria" pitchFamily="18" charset="0"/>
              </a:rPr>
              <a:t>, Payment of Wages through DBT)</a:t>
            </a:r>
          </a:p>
          <a:p>
            <a:r>
              <a:rPr lang="en-US" sz="2400" b="1" dirty="0">
                <a:latin typeface="Cambria" pitchFamily="18" charset="0"/>
                <a:ea typeface="Cambria" pitchFamily="18" charset="0"/>
              </a:rPr>
              <a:t>Monitoring and Inspections </a:t>
            </a:r>
            <a:r>
              <a:rPr lang="en-US" sz="2400" dirty="0">
                <a:latin typeface="Cambria" pitchFamily="18" charset="0"/>
                <a:ea typeface="Cambria" pitchFamily="18" charset="0"/>
              </a:rPr>
              <a:t>(Area Officer App, usage of drones, </a:t>
            </a:r>
            <a:r>
              <a:rPr lang="en-US" sz="2400" dirty="0" err="1">
                <a:latin typeface="Cambria" pitchFamily="18" charset="0"/>
                <a:ea typeface="Cambria" pitchFamily="18" charset="0"/>
              </a:rPr>
              <a:t>GeoMGNREGA</a:t>
            </a:r>
            <a:r>
              <a:rPr lang="en-US" sz="2400" dirty="0">
                <a:latin typeface="Cambria" pitchFamily="18" charset="0"/>
                <a:ea typeface="Cambria" pitchFamily="18" charset="0"/>
              </a:rPr>
              <a:t>)</a:t>
            </a:r>
          </a:p>
          <a:p>
            <a:r>
              <a:rPr lang="en-US" sz="2400" b="1" dirty="0">
                <a:latin typeface="Cambria" pitchFamily="18" charset="0"/>
                <a:ea typeface="Cambria" pitchFamily="18" charset="0"/>
              </a:rPr>
              <a:t>Data Management </a:t>
            </a:r>
            <a:r>
              <a:rPr lang="en-US" sz="2400" dirty="0">
                <a:latin typeface="Cambria" pitchFamily="18" charset="0"/>
                <a:ea typeface="Cambria" pitchFamily="18" charset="0"/>
              </a:rPr>
              <a:t>(Through </a:t>
            </a:r>
            <a:r>
              <a:rPr lang="en-US" sz="2400" dirty="0" err="1">
                <a:latin typeface="Cambria" pitchFamily="18" charset="0"/>
                <a:ea typeface="Cambria" pitchFamily="18" charset="0"/>
              </a:rPr>
              <a:t>NREGASoft</a:t>
            </a:r>
            <a:r>
              <a:rPr lang="en-US" sz="2400" dirty="0">
                <a:latin typeface="Cambria" pitchFamily="18" charset="0"/>
                <a:ea typeface="Cambria" pitchFamily="18" charset="0"/>
              </a:rPr>
              <a:t> Portal)</a:t>
            </a:r>
          </a:p>
          <a:p>
            <a:r>
              <a:rPr lang="en-US" sz="2400" b="1" dirty="0">
                <a:latin typeface="Cambria" pitchFamily="18" charset="0"/>
                <a:ea typeface="Cambria" pitchFamily="18" charset="0"/>
              </a:rPr>
              <a:t>IEC &amp; Awareness generation </a:t>
            </a:r>
            <a:r>
              <a:rPr lang="en-US" sz="2400" dirty="0">
                <a:latin typeface="Cambria" pitchFamily="18" charset="0"/>
                <a:ea typeface="Cambria" pitchFamily="18" charset="0"/>
              </a:rPr>
              <a:t>(JANMANREGA App)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600200"/>
            <a:ext cx="10515600" cy="3352800"/>
          </a:xfrm>
        </p:spPr>
        <p:txBody>
          <a:bodyPr>
            <a:normAutofit lnSpcReduction="10000"/>
          </a:bodyPr>
          <a:lstStyle/>
          <a:p>
            <a:pPr marL="789940" lvl="1" indent="-457200">
              <a:lnSpc>
                <a:spcPct val="120000"/>
              </a:lnSpc>
              <a:spcBef>
                <a:spcPts val="100"/>
              </a:spcBef>
              <a:buClr>
                <a:srgbClr val="4F6064"/>
              </a:buClr>
              <a:buSzPct val="88888"/>
              <a:buFont typeface="Wingdings"/>
              <a:buChar char=""/>
              <a:tabLst>
                <a:tab pos="469265" algn="l"/>
                <a:tab pos="469900" algn="l"/>
              </a:tabLst>
            </a:pPr>
            <a:r>
              <a:rPr lang="en-US" sz="2000" spc="-25" dirty="0" err="1">
                <a:solidFill>
                  <a:srgbClr val="1E2527"/>
                </a:solidFill>
                <a:latin typeface="Cambria" pitchFamily="18" charset="0"/>
                <a:ea typeface="Cambria" pitchFamily="18" charset="0"/>
                <a:cs typeface="URW Gothic"/>
              </a:rPr>
              <a:t>MoRD</a:t>
            </a:r>
            <a:r>
              <a:rPr lang="en-US" sz="2000" spc="-25" dirty="0">
                <a:solidFill>
                  <a:srgbClr val="1E2527"/>
                </a:solidFill>
                <a:latin typeface="Cambria" pitchFamily="18" charset="0"/>
                <a:ea typeface="Cambria" pitchFamily="18" charset="0"/>
                <a:cs typeface="URW Gothic"/>
              </a:rPr>
              <a:t> </a:t>
            </a:r>
            <a:r>
              <a:rPr lang="en-US" sz="2000" spc="-30" dirty="0">
                <a:solidFill>
                  <a:srgbClr val="1E2527"/>
                </a:solidFill>
                <a:latin typeface="Cambria" pitchFamily="18" charset="0"/>
                <a:ea typeface="Cambria" pitchFamily="18" charset="0"/>
                <a:cs typeface="URW Gothic"/>
              </a:rPr>
              <a:t>undertaken implementation </a:t>
            </a:r>
            <a:r>
              <a:rPr lang="en-US" sz="2000" spc="-20" dirty="0">
                <a:solidFill>
                  <a:srgbClr val="1E2527"/>
                </a:solidFill>
                <a:latin typeface="Cambria" pitchFamily="18" charset="0"/>
                <a:ea typeface="Cambria" pitchFamily="18" charset="0"/>
                <a:cs typeface="URW Gothic"/>
              </a:rPr>
              <a:t>of </a:t>
            </a:r>
            <a:r>
              <a:rPr lang="en-US" sz="2000" spc="-30" dirty="0">
                <a:solidFill>
                  <a:srgbClr val="1E2527"/>
                </a:solidFill>
                <a:latin typeface="Cambria" pitchFamily="18" charset="0"/>
                <a:ea typeface="Cambria" pitchFamily="18" charset="0"/>
                <a:cs typeface="URW Gothic"/>
              </a:rPr>
              <a:t> </a:t>
            </a:r>
            <a:r>
              <a:rPr lang="en-US" sz="2000" b="1" spc="-25" dirty="0">
                <a:solidFill>
                  <a:srgbClr val="1E2527"/>
                </a:solidFill>
                <a:latin typeface="Cambria" pitchFamily="18" charset="0"/>
                <a:ea typeface="Cambria" pitchFamily="18" charset="0"/>
                <a:cs typeface="Gothic Uralic"/>
              </a:rPr>
              <a:t>GIS </a:t>
            </a:r>
            <a:r>
              <a:rPr lang="en-US" sz="2000" spc="-5" dirty="0">
                <a:solidFill>
                  <a:srgbClr val="1E2527"/>
                </a:solidFill>
                <a:latin typeface="Cambria" pitchFamily="18" charset="0"/>
                <a:ea typeface="Cambria" pitchFamily="18" charset="0"/>
                <a:cs typeface="URW Gothic"/>
              </a:rPr>
              <a:t>&amp; </a:t>
            </a:r>
            <a:r>
              <a:rPr lang="en-US" sz="2000" spc="-35" dirty="0">
                <a:solidFill>
                  <a:srgbClr val="1E2527"/>
                </a:solidFill>
                <a:latin typeface="Cambria" pitchFamily="18" charset="0"/>
                <a:ea typeface="Cambria" pitchFamily="18" charset="0"/>
                <a:cs typeface="URW Gothic"/>
              </a:rPr>
              <a:t>Remote </a:t>
            </a:r>
            <a:r>
              <a:rPr lang="en-US" sz="2000" spc="-30" dirty="0">
                <a:solidFill>
                  <a:srgbClr val="1E2527"/>
                </a:solidFill>
                <a:latin typeface="Cambria" pitchFamily="18" charset="0"/>
                <a:ea typeface="Cambria" pitchFamily="18" charset="0"/>
                <a:cs typeface="URW Gothic"/>
              </a:rPr>
              <a:t>Sensing </a:t>
            </a:r>
            <a:r>
              <a:rPr lang="en-US" sz="2000" b="1" spc="-25" dirty="0">
                <a:solidFill>
                  <a:srgbClr val="1E2527"/>
                </a:solidFill>
                <a:latin typeface="Cambria" pitchFamily="18" charset="0"/>
                <a:ea typeface="Cambria" pitchFamily="18" charset="0"/>
                <a:cs typeface="Gothic Uralic"/>
              </a:rPr>
              <a:t>(RS) </a:t>
            </a:r>
            <a:r>
              <a:rPr lang="en-US" sz="2000" spc="-30" dirty="0">
                <a:solidFill>
                  <a:srgbClr val="1E2527"/>
                </a:solidFill>
                <a:latin typeface="Cambria" pitchFamily="18" charset="0"/>
                <a:ea typeface="Cambria" pitchFamily="18" charset="0"/>
                <a:cs typeface="URW Gothic"/>
              </a:rPr>
              <a:t>based </a:t>
            </a:r>
            <a:r>
              <a:rPr lang="en-US" sz="2000" spc="-25" dirty="0">
                <a:solidFill>
                  <a:srgbClr val="1E2527"/>
                </a:solidFill>
                <a:latin typeface="Cambria" pitchFamily="18" charset="0"/>
                <a:ea typeface="Cambria" pitchFamily="18" charset="0"/>
                <a:cs typeface="URW Gothic"/>
              </a:rPr>
              <a:t>planning </a:t>
            </a:r>
            <a:r>
              <a:rPr lang="en-US" sz="2000" spc="-20" dirty="0">
                <a:solidFill>
                  <a:srgbClr val="1E2527"/>
                </a:solidFill>
                <a:latin typeface="Cambria" pitchFamily="18" charset="0"/>
                <a:ea typeface="Cambria" pitchFamily="18" charset="0"/>
                <a:cs typeface="URW Gothic"/>
              </a:rPr>
              <a:t>of </a:t>
            </a:r>
            <a:r>
              <a:rPr lang="en-US" sz="2000" spc="-30" dirty="0">
                <a:solidFill>
                  <a:srgbClr val="1E2527"/>
                </a:solidFill>
                <a:latin typeface="Cambria" pitchFamily="18" charset="0"/>
                <a:ea typeface="Cambria" pitchFamily="18" charset="0"/>
                <a:cs typeface="URW Gothic"/>
              </a:rPr>
              <a:t>works </a:t>
            </a:r>
            <a:r>
              <a:rPr lang="en-US" sz="2000" b="1" spc="-20" dirty="0">
                <a:solidFill>
                  <a:srgbClr val="1E2527"/>
                </a:solidFill>
                <a:latin typeface="Cambria" pitchFamily="18" charset="0"/>
                <a:ea typeface="Cambria" pitchFamily="18" charset="0"/>
                <a:cs typeface="Gothic Uralic"/>
              </a:rPr>
              <a:t>since </a:t>
            </a:r>
            <a:r>
              <a:rPr lang="en-US" sz="2000" b="1" spc="-15" dirty="0">
                <a:solidFill>
                  <a:srgbClr val="1E2527"/>
                </a:solidFill>
                <a:latin typeface="Cambria" pitchFamily="18" charset="0"/>
                <a:ea typeface="Cambria" pitchFamily="18" charset="0"/>
                <a:cs typeface="Gothic Uralic"/>
              </a:rPr>
              <a:t>FY </a:t>
            </a:r>
            <a:r>
              <a:rPr lang="en-US" sz="2000" b="1" spc="-30" dirty="0">
                <a:solidFill>
                  <a:srgbClr val="1E2527"/>
                </a:solidFill>
                <a:latin typeface="Cambria" pitchFamily="18" charset="0"/>
                <a:ea typeface="Cambria" pitchFamily="18" charset="0"/>
                <a:cs typeface="Gothic Uralic"/>
              </a:rPr>
              <a:t>2018-19 </a:t>
            </a:r>
            <a:r>
              <a:rPr lang="en-US" sz="2000" spc="-30" dirty="0">
                <a:solidFill>
                  <a:srgbClr val="1E2527"/>
                </a:solidFill>
                <a:latin typeface="Cambria" pitchFamily="18" charset="0"/>
                <a:ea typeface="Cambria" pitchFamily="18" charset="0"/>
                <a:cs typeface="URW Gothic"/>
              </a:rPr>
              <a:t>.</a:t>
            </a:r>
          </a:p>
          <a:p>
            <a:pPr marL="789940" lvl="1" indent="-457200">
              <a:lnSpc>
                <a:spcPct val="120000"/>
              </a:lnSpc>
              <a:spcBef>
                <a:spcPts val="100"/>
              </a:spcBef>
              <a:buClr>
                <a:srgbClr val="4F6064"/>
              </a:buClr>
              <a:buSzPct val="88888"/>
              <a:buNone/>
              <a:tabLst>
                <a:tab pos="469265" algn="l"/>
                <a:tab pos="469900" algn="l"/>
              </a:tabLst>
            </a:pPr>
            <a:endParaRPr lang="en-US" sz="2000" dirty="0">
              <a:latin typeface="Cambria" pitchFamily="18" charset="0"/>
              <a:ea typeface="Cambria" pitchFamily="18" charset="0"/>
              <a:cs typeface="URW Gothic"/>
            </a:endParaRPr>
          </a:p>
          <a:p>
            <a:pPr marL="789940" marR="125730" lvl="1" indent="-457200" algn="just">
              <a:lnSpc>
                <a:spcPct val="120000"/>
              </a:lnSpc>
              <a:spcBef>
                <a:spcPts val="1010"/>
              </a:spcBef>
              <a:buClr>
                <a:srgbClr val="4F6064"/>
              </a:buClr>
              <a:buSzPct val="88888"/>
              <a:buFont typeface="Wingdings"/>
              <a:buChar char=""/>
              <a:tabLst>
                <a:tab pos="469900" algn="l"/>
              </a:tabLst>
            </a:pPr>
            <a:r>
              <a:rPr lang="en-US" sz="2000" spc="-25" dirty="0">
                <a:solidFill>
                  <a:srgbClr val="1E2527"/>
                </a:solidFill>
                <a:latin typeface="Cambria" pitchFamily="18" charset="0"/>
                <a:ea typeface="Cambria" pitchFamily="18" charset="0"/>
                <a:cs typeface="URW Gothic"/>
              </a:rPr>
              <a:t>Systematic development of land, harnessing of rainwater following watershed principles (ridge to  valley approach) and creation of income generating assets using (GIS)</a:t>
            </a:r>
          </a:p>
          <a:p>
            <a:pPr marL="789940" marR="125730" lvl="1" indent="-457200" algn="just">
              <a:lnSpc>
                <a:spcPct val="120000"/>
              </a:lnSpc>
              <a:spcBef>
                <a:spcPts val="1010"/>
              </a:spcBef>
              <a:buClr>
                <a:srgbClr val="4F6064"/>
              </a:buClr>
              <a:buSzPct val="88888"/>
              <a:buNone/>
              <a:tabLst>
                <a:tab pos="469900" algn="l"/>
              </a:tabLst>
            </a:pPr>
            <a:endParaRPr lang="en-US" sz="2000" spc="-25" dirty="0">
              <a:solidFill>
                <a:srgbClr val="1E2527"/>
              </a:solidFill>
              <a:latin typeface="Cambria" pitchFamily="18" charset="0"/>
              <a:ea typeface="Cambria" pitchFamily="18" charset="0"/>
              <a:cs typeface="URW Gothic"/>
            </a:endParaRPr>
          </a:p>
          <a:p>
            <a:pPr marL="789940" lvl="1" indent="-457200">
              <a:lnSpc>
                <a:spcPct val="120000"/>
              </a:lnSpc>
              <a:buClr>
                <a:srgbClr val="4F6064"/>
              </a:buClr>
              <a:buSzPct val="88888"/>
              <a:buFont typeface="Wingdings"/>
              <a:buChar char=""/>
              <a:tabLst>
                <a:tab pos="469265" algn="l"/>
                <a:tab pos="469900" algn="l"/>
              </a:tabLst>
            </a:pPr>
            <a:r>
              <a:rPr lang="en-US" sz="2000" spc="-25" dirty="0">
                <a:solidFill>
                  <a:srgbClr val="1E2527"/>
                </a:solidFill>
                <a:latin typeface="Cambria" pitchFamily="18" charset="0"/>
                <a:ea typeface="Cambria" pitchFamily="18" charset="0"/>
                <a:cs typeface="URW Gothic"/>
              </a:rPr>
              <a:t>Scientific input to the community based participatory planning process at the grass root level.</a:t>
            </a:r>
          </a:p>
          <a:p>
            <a:pPr marL="789940" lvl="1" indent="-457200">
              <a:lnSpc>
                <a:spcPct val="120000"/>
              </a:lnSpc>
              <a:buClr>
                <a:srgbClr val="4F6064"/>
              </a:buClr>
              <a:buSzPct val="88888"/>
              <a:buFont typeface="Wingdings"/>
              <a:buChar char=""/>
              <a:tabLst>
                <a:tab pos="469265" algn="l"/>
                <a:tab pos="469900" algn="l"/>
              </a:tabLst>
            </a:pPr>
            <a:endParaRPr lang="en-US" sz="2000" spc="-25" dirty="0">
              <a:solidFill>
                <a:srgbClr val="1E2527"/>
              </a:solidFill>
              <a:latin typeface="Cambria" pitchFamily="18" charset="0"/>
              <a:ea typeface="Cambria" pitchFamily="18" charset="0"/>
              <a:cs typeface="URW Gothic"/>
            </a:endParaRPr>
          </a:p>
          <a:p>
            <a:pPr marL="789940" lvl="1" indent="-457200">
              <a:lnSpc>
                <a:spcPct val="120000"/>
              </a:lnSpc>
              <a:buClr>
                <a:srgbClr val="4F6064"/>
              </a:buClr>
              <a:buSzPct val="88888"/>
              <a:buFont typeface="Wingdings"/>
              <a:buChar char=""/>
              <a:tabLst>
                <a:tab pos="469265" algn="l"/>
                <a:tab pos="469900" algn="l"/>
              </a:tabLst>
            </a:pPr>
            <a:endParaRPr lang="en-US" sz="2000" spc="-25" dirty="0">
              <a:solidFill>
                <a:srgbClr val="1E2527"/>
              </a:solidFill>
              <a:latin typeface="Cambria" pitchFamily="18" charset="0"/>
              <a:ea typeface="Cambria" pitchFamily="18" charset="0"/>
              <a:cs typeface="URW Gothic"/>
            </a:endParaRPr>
          </a:p>
          <a:p>
            <a:endParaRPr lang="en-US" sz="2000" dirty="0">
              <a:latin typeface="Cambria" pitchFamily="18" charset="0"/>
              <a:ea typeface="Cambria" pitchFamily="18" charset="0"/>
            </a:endParaRPr>
          </a:p>
        </p:txBody>
      </p:sp>
      <p:sp>
        <p:nvSpPr>
          <p:cNvPr id="4" name="object 2"/>
          <p:cNvSpPr txBox="1">
            <a:spLocks noGrp="1"/>
          </p:cNvSpPr>
          <p:nvPr>
            <p:ph type="title"/>
          </p:nvPr>
        </p:nvSpPr>
        <p:spPr>
          <a:xfrm>
            <a:off x="381000" y="136267"/>
            <a:ext cx="11353800" cy="874598"/>
          </a:xfrm>
          <a:prstGeom prst="rect">
            <a:avLst/>
          </a:prstGeom>
        </p:spPr>
        <p:txBody>
          <a:bodyPr vert="horz" wrap="square" lIns="0" tIns="12700" rIns="0" bIns="0" rtlCol="0" anchor="ctr">
            <a:spAutoFit/>
          </a:bodyPr>
          <a:lstStyle/>
          <a:p>
            <a:pPr marL="12700">
              <a:spcBef>
                <a:spcPts val="100"/>
              </a:spcBef>
            </a:pPr>
            <a:r>
              <a:rPr lang="en-US" sz="2800" b="1" spc="-25" dirty="0">
                <a:solidFill>
                  <a:schemeClr val="tx1"/>
                </a:solidFill>
                <a:latin typeface="Cambria" pitchFamily="18" charset="0"/>
                <a:ea typeface="Cambria" pitchFamily="18" charset="0"/>
                <a:cs typeface="URW Gothic"/>
              </a:rPr>
              <a:t>Geographical Information System (</a:t>
            </a:r>
            <a:r>
              <a:rPr sz="2800" b="1" spc="-5" dirty="0">
                <a:solidFill>
                  <a:schemeClr val="tx1"/>
                </a:solidFill>
                <a:latin typeface="Cambria" pitchFamily="18" charset="0"/>
                <a:ea typeface="Cambria" pitchFamily="18" charset="0"/>
              </a:rPr>
              <a:t>GIS</a:t>
            </a:r>
            <a:r>
              <a:rPr lang="en-IN" sz="2800" b="1" spc="-5" dirty="0">
                <a:solidFill>
                  <a:schemeClr val="tx1"/>
                </a:solidFill>
                <a:latin typeface="Cambria" pitchFamily="18" charset="0"/>
                <a:ea typeface="Cambria" pitchFamily="18" charset="0"/>
              </a:rPr>
              <a:t>)</a:t>
            </a:r>
            <a:r>
              <a:rPr sz="2800" b="1" spc="-5" dirty="0">
                <a:solidFill>
                  <a:schemeClr val="tx1"/>
                </a:solidFill>
                <a:latin typeface="Cambria" pitchFamily="18" charset="0"/>
                <a:ea typeface="Cambria" pitchFamily="18" charset="0"/>
              </a:rPr>
              <a:t> based</a:t>
            </a:r>
            <a:r>
              <a:rPr sz="2800" b="1" spc="-50" dirty="0">
                <a:solidFill>
                  <a:schemeClr val="tx1"/>
                </a:solidFill>
                <a:latin typeface="Cambria" pitchFamily="18" charset="0"/>
                <a:ea typeface="Cambria" pitchFamily="18" charset="0"/>
              </a:rPr>
              <a:t> </a:t>
            </a:r>
            <a:r>
              <a:rPr sz="2800" b="1" spc="-5" dirty="0">
                <a:solidFill>
                  <a:schemeClr val="tx1"/>
                </a:solidFill>
                <a:latin typeface="Cambria" pitchFamily="18" charset="0"/>
                <a:ea typeface="Cambria" pitchFamily="18" charset="0"/>
              </a:rPr>
              <a:t>Planning</a:t>
            </a:r>
            <a:r>
              <a:rPr lang="en-IN" sz="2800" b="1" spc="-5" dirty="0">
                <a:solidFill>
                  <a:schemeClr val="tx1"/>
                </a:solidFill>
                <a:latin typeface="Cambria" pitchFamily="18" charset="0"/>
                <a:ea typeface="Cambria" pitchFamily="18" charset="0"/>
              </a:rPr>
              <a:t> in </a:t>
            </a:r>
            <a:r>
              <a:rPr lang="en-US" sz="2800" b="1" dirty="0">
                <a:solidFill>
                  <a:schemeClr val="tx1"/>
                </a:solidFill>
                <a:latin typeface="Cambria" pitchFamily="18" charset="0"/>
                <a:ea typeface="Cambria" pitchFamily="18" charset="0"/>
              </a:rPr>
              <a:t>Mahatma Gandhi NREGA </a:t>
            </a:r>
            <a:endParaRPr sz="2800" b="1" spc="-5" dirty="0">
              <a:solidFill>
                <a:schemeClr val="tx1"/>
              </a:solidFill>
              <a:latin typeface="Cambria" pitchFamily="18" charset="0"/>
              <a:ea typeface="Cambria" pitchFamily="18" charset="0"/>
            </a:endParaRPr>
          </a:p>
        </p:txBody>
      </p:sp>
      <p:sp>
        <p:nvSpPr>
          <p:cNvPr id="6" name="TextBox 5"/>
          <p:cNvSpPr txBox="1"/>
          <p:nvPr/>
        </p:nvSpPr>
        <p:spPr>
          <a:xfrm>
            <a:off x="2038564" y="5249238"/>
            <a:ext cx="3505200" cy="830997"/>
          </a:xfrm>
          <a:prstGeom prst="rect">
            <a:avLst/>
          </a:prstGeom>
          <a:solidFill>
            <a:schemeClr val="accent2"/>
          </a:solidFill>
          <a:ln w="38100">
            <a:solidFill>
              <a:schemeClr val="tx1"/>
            </a:solidFill>
          </a:ln>
        </p:spPr>
        <p:txBody>
          <a:bodyPr wrap="square" rtlCol="0">
            <a:spAutoFit/>
          </a:bodyPr>
          <a:lstStyle/>
          <a:p>
            <a:pPr algn="ctr"/>
            <a:r>
              <a:rPr lang="en-US" sz="2400" b="1" dirty="0"/>
              <a:t>Targeted GP Plans</a:t>
            </a:r>
          </a:p>
          <a:p>
            <a:pPr algn="ctr"/>
            <a:r>
              <a:rPr lang="en-US" sz="2400" b="1" dirty="0"/>
              <a:t>2.69 </a:t>
            </a:r>
            <a:r>
              <a:rPr lang="en-US" sz="2400" b="1" dirty="0" err="1"/>
              <a:t>Lakhs</a:t>
            </a:r>
            <a:endParaRPr lang="en-US" sz="2400" b="1" dirty="0"/>
          </a:p>
        </p:txBody>
      </p:sp>
      <p:sp>
        <p:nvSpPr>
          <p:cNvPr id="7" name="TextBox 6"/>
          <p:cNvSpPr txBox="1"/>
          <p:nvPr/>
        </p:nvSpPr>
        <p:spPr>
          <a:xfrm>
            <a:off x="6512960" y="5375702"/>
            <a:ext cx="3581400" cy="830997"/>
          </a:xfrm>
          <a:prstGeom prst="rect">
            <a:avLst/>
          </a:prstGeom>
          <a:solidFill>
            <a:schemeClr val="accent2"/>
          </a:solidFill>
          <a:ln w="38100">
            <a:solidFill>
              <a:schemeClr val="tx1"/>
            </a:solidFill>
          </a:ln>
        </p:spPr>
        <p:txBody>
          <a:bodyPr wrap="square" rtlCol="0">
            <a:spAutoFit/>
          </a:bodyPr>
          <a:lstStyle/>
          <a:p>
            <a:pPr algn="ctr"/>
            <a:r>
              <a:rPr lang="en-US" sz="2400" b="1" dirty="0"/>
              <a:t>Total Plans Prepared</a:t>
            </a:r>
          </a:p>
          <a:p>
            <a:pPr algn="ctr"/>
            <a:r>
              <a:rPr lang="en-US" sz="2400" b="1" dirty="0"/>
              <a:t>2.62 </a:t>
            </a:r>
            <a:r>
              <a:rPr lang="en-US" sz="2400" b="1" dirty="0" err="1"/>
              <a:t>Lakhs</a:t>
            </a:r>
            <a:endParaRPr lang="en-US" sz="2400" b="1" dirty="0"/>
          </a:p>
        </p:txBody>
      </p:sp>
      <p:sp>
        <p:nvSpPr>
          <p:cNvPr id="8" name="Striped Right Arrow 7"/>
          <p:cNvSpPr/>
          <p:nvPr/>
        </p:nvSpPr>
        <p:spPr>
          <a:xfrm>
            <a:off x="5676900" y="5520899"/>
            <a:ext cx="685800" cy="685800"/>
          </a:xfrm>
          <a:prstGeom prst="strip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7234" y="333929"/>
            <a:ext cx="7953567" cy="443711"/>
          </a:xfrm>
          <a:prstGeom prst="rect">
            <a:avLst/>
          </a:prstGeom>
        </p:spPr>
        <p:txBody>
          <a:bodyPr vert="horz" wrap="square" lIns="0" tIns="12700" rIns="0" bIns="0" rtlCol="0" anchor="ctr">
            <a:spAutoFit/>
          </a:bodyPr>
          <a:lstStyle/>
          <a:p>
            <a:pPr marL="12700">
              <a:spcBef>
                <a:spcPts val="100"/>
              </a:spcBef>
            </a:pPr>
            <a:r>
              <a:rPr sz="2800" b="1" spc="-5" dirty="0">
                <a:solidFill>
                  <a:schemeClr val="tx1"/>
                </a:solidFill>
                <a:latin typeface="Cambria" pitchFamily="18" charset="0"/>
                <a:ea typeface="Cambria" pitchFamily="18" charset="0"/>
              </a:rPr>
              <a:t>Ge</a:t>
            </a:r>
            <a:r>
              <a:rPr sz="2800" b="1" spc="-10" dirty="0">
                <a:solidFill>
                  <a:schemeClr val="tx1"/>
                </a:solidFill>
                <a:latin typeface="Cambria" pitchFamily="18" charset="0"/>
                <a:ea typeface="Cambria" pitchFamily="18" charset="0"/>
              </a:rPr>
              <a:t>o</a:t>
            </a:r>
            <a:r>
              <a:rPr sz="2800" b="1" dirty="0">
                <a:solidFill>
                  <a:schemeClr val="tx1"/>
                </a:solidFill>
                <a:latin typeface="Cambria" pitchFamily="18" charset="0"/>
                <a:ea typeface="Cambria" pitchFamily="18" charset="0"/>
              </a:rPr>
              <a:t>M</a:t>
            </a:r>
            <a:r>
              <a:rPr sz="2800" b="1" spc="-10" dirty="0">
                <a:solidFill>
                  <a:schemeClr val="tx1"/>
                </a:solidFill>
                <a:latin typeface="Cambria" pitchFamily="18" charset="0"/>
                <a:ea typeface="Cambria" pitchFamily="18" charset="0"/>
              </a:rPr>
              <a:t>G</a:t>
            </a:r>
            <a:r>
              <a:rPr sz="2800" b="1" spc="-5" dirty="0">
                <a:solidFill>
                  <a:schemeClr val="tx1"/>
                </a:solidFill>
                <a:latin typeface="Cambria" pitchFamily="18" charset="0"/>
                <a:ea typeface="Cambria" pitchFamily="18" charset="0"/>
              </a:rPr>
              <a:t>N</a:t>
            </a:r>
            <a:r>
              <a:rPr sz="2800" b="1" dirty="0">
                <a:solidFill>
                  <a:schemeClr val="tx1"/>
                </a:solidFill>
                <a:latin typeface="Cambria" pitchFamily="18" charset="0"/>
                <a:ea typeface="Cambria" pitchFamily="18" charset="0"/>
              </a:rPr>
              <a:t>R</a:t>
            </a:r>
            <a:r>
              <a:rPr sz="2800" b="1" spc="-5" dirty="0">
                <a:solidFill>
                  <a:schemeClr val="tx1"/>
                </a:solidFill>
                <a:latin typeface="Cambria" pitchFamily="18" charset="0"/>
                <a:ea typeface="Cambria" pitchFamily="18" charset="0"/>
              </a:rPr>
              <a:t>E</a:t>
            </a:r>
            <a:r>
              <a:rPr sz="2800" b="1" spc="-10" dirty="0">
                <a:solidFill>
                  <a:schemeClr val="tx1"/>
                </a:solidFill>
                <a:latin typeface="Cambria" pitchFamily="18" charset="0"/>
                <a:ea typeface="Cambria" pitchFamily="18" charset="0"/>
              </a:rPr>
              <a:t>GA</a:t>
            </a:r>
          </a:p>
        </p:txBody>
      </p:sp>
      <p:grpSp>
        <p:nvGrpSpPr>
          <p:cNvPr id="7" name="object 7"/>
          <p:cNvGrpSpPr/>
          <p:nvPr/>
        </p:nvGrpSpPr>
        <p:grpSpPr>
          <a:xfrm>
            <a:off x="1572006" y="1045463"/>
            <a:ext cx="9027795" cy="5775960"/>
            <a:chOff x="64007" y="1045463"/>
            <a:chExt cx="12037060" cy="5775960"/>
          </a:xfrm>
        </p:grpSpPr>
        <p:sp>
          <p:nvSpPr>
            <p:cNvPr id="8" name="object 8"/>
            <p:cNvSpPr/>
            <p:nvPr/>
          </p:nvSpPr>
          <p:spPr>
            <a:xfrm>
              <a:off x="64007" y="1045463"/>
              <a:ext cx="12036552" cy="577596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23986" y="1065352"/>
              <a:ext cx="11918315" cy="5660390"/>
            </a:xfrm>
            <a:custGeom>
              <a:avLst/>
              <a:gdLst/>
              <a:ahLst/>
              <a:cxnLst/>
              <a:rect l="l" t="t" r="r" b="b"/>
              <a:pathLst>
                <a:path w="11918315" h="5660390">
                  <a:moveTo>
                    <a:pt x="11918192" y="0"/>
                  </a:moveTo>
                  <a:lnTo>
                    <a:pt x="0" y="0"/>
                  </a:lnTo>
                  <a:lnTo>
                    <a:pt x="0" y="5660212"/>
                  </a:lnTo>
                  <a:lnTo>
                    <a:pt x="11918192" y="5660212"/>
                  </a:lnTo>
                  <a:lnTo>
                    <a:pt x="11918192" y="0"/>
                  </a:lnTo>
                  <a:close/>
                </a:path>
              </a:pathLst>
            </a:custGeom>
            <a:solidFill>
              <a:srgbClr val="F2F2F2"/>
            </a:solidFill>
          </p:spPr>
          <p:txBody>
            <a:bodyPr wrap="square" lIns="0" tIns="0" rIns="0" bIns="0" rtlCol="0"/>
            <a:lstStyle/>
            <a:p>
              <a:endParaRPr/>
            </a:p>
          </p:txBody>
        </p:sp>
        <p:sp>
          <p:nvSpPr>
            <p:cNvPr id="10" name="object 10"/>
            <p:cNvSpPr/>
            <p:nvPr/>
          </p:nvSpPr>
          <p:spPr>
            <a:xfrm>
              <a:off x="123986" y="1065352"/>
              <a:ext cx="11918315" cy="5660390"/>
            </a:xfrm>
            <a:custGeom>
              <a:avLst/>
              <a:gdLst/>
              <a:ahLst/>
              <a:cxnLst/>
              <a:rect l="l" t="t" r="r" b="b"/>
              <a:pathLst>
                <a:path w="11918315" h="5660390">
                  <a:moveTo>
                    <a:pt x="0" y="0"/>
                  </a:moveTo>
                  <a:lnTo>
                    <a:pt x="11918206" y="0"/>
                  </a:lnTo>
                  <a:lnTo>
                    <a:pt x="11918206" y="5660213"/>
                  </a:lnTo>
                  <a:lnTo>
                    <a:pt x="0" y="5660213"/>
                  </a:lnTo>
                  <a:lnTo>
                    <a:pt x="0" y="0"/>
                  </a:lnTo>
                  <a:close/>
                </a:path>
              </a:pathLst>
            </a:custGeom>
            <a:ln w="12700">
              <a:solidFill>
                <a:srgbClr val="E6B35A"/>
              </a:solidFill>
            </a:ln>
          </p:spPr>
          <p:txBody>
            <a:bodyPr wrap="square" lIns="0" tIns="0" rIns="0" bIns="0" rtlCol="0"/>
            <a:lstStyle/>
            <a:p>
              <a:endParaRPr/>
            </a:p>
          </p:txBody>
        </p:sp>
      </p:grpSp>
      <p:sp>
        <p:nvSpPr>
          <p:cNvPr id="11" name="object 11"/>
          <p:cNvSpPr txBox="1"/>
          <p:nvPr/>
        </p:nvSpPr>
        <p:spPr>
          <a:xfrm>
            <a:off x="1768661" y="1188211"/>
            <a:ext cx="8633460" cy="3983142"/>
          </a:xfrm>
          <a:prstGeom prst="rect">
            <a:avLst/>
          </a:prstGeom>
        </p:spPr>
        <p:txBody>
          <a:bodyPr vert="horz" wrap="square" lIns="0" tIns="12700" rIns="0" bIns="0" rtlCol="0">
            <a:spAutoFit/>
          </a:bodyPr>
          <a:lstStyle/>
          <a:p>
            <a:pPr marL="482600" indent="-457200">
              <a:spcBef>
                <a:spcPts val="100"/>
              </a:spcBef>
              <a:buClr>
                <a:srgbClr val="4F6064"/>
              </a:buClr>
              <a:buSzPct val="88888"/>
              <a:buFont typeface="Wingdings"/>
              <a:buChar char=""/>
              <a:tabLst>
                <a:tab pos="481965" algn="l"/>
                <a:tab pos="482600" algn="l"/>
              </a:tabLst>
            </a:pPr>
            <a:r>
              <a:rPr sz="2200" b="1" spc="-5" dirty="0">
                <a:solidFill>
                  <a:srgbClr val="1E2527"/>
                </a:solidFill>
                <a:latin typeface="Cambria" pitchFamily="18" charset="0"/>
                <a:ea typeface="Cambria" pitchFamily="18" charset="0"/>
                <a:cs typeface="Gothic Uralic"/>
              </a:rPr>
              <a:t>Geotagging of assets </a:t>
            </a:r>
            <a:r>
              <a:rPr sz="2200" spc="-5" dirty="0">
                <a:solidFill>
                  <a:srgbClr val="1E2527"/>
                </a:solidFill>
                <a:latin typeface="Cambria" pitchFamily="18" charset="0"/>
                <a:ea typeface="Cambria" pitchFamily="18" charset="0"/>
                <a:cs typeface="URW Gothic"/>
              </a:rPr>
              <a:t>created </a:t>
            </a:r>
            <a:r>
              <a:rPr sz="2200" dirty="0">
                <a:solidFill>
                  <a:srgbClr val="1E2527"/>
                </a:solidFill>
                <a:latin typeface="Cambria" pitchFamily="18" charset="0"/>
                <a:ea typeface="Cambria" pitchFamily="18" charset="0"/>
                <a:cs typeface="URW Gothic"/>
              </a:rPr>
              <a:t>under </a:t>
            </a:r>
            <a:r>
              <a:rPr sz="2200" spc="-5" dirty="0">
                <a:solidFill>
                  <a:srgbClr val="1E2527"/>
                </a:solidFill>
                <a:latin typeface="Cambria" pitchFamily="18" charset="0"/>
                <a:ea typeface="Cambria" pitchFamily="18" charset="0"/>
                <a:cs typeface="URW Gothic"/>
              </a:rPr>
              <a:t>Mahatma Gandhi NREGS</a:t>
            </a:r>
            <a:endParaRPr sz="2200" dirty="0">
              <a:latin typeface="Cambria" pitchFamily="18" charset="0"/>
              <a:ea typeface="Cambria" pitchFamily="18" charset="0"/>
              <a:cs typeface="URW Gothic"/>
            </a:endParaRPr>
          </a:p>
          <a:p>
            <a:pPr marL="482600" marR="17780" indent="-457200">
              <a:spcBef>
                <a:spcPts val="1100"/>
              </a:spcBef>
              <a:buClr>
                <a:srgbClr val="4F6064"/>
              </a:buClr>
              <a:buSzPct val="88888"/>
              <a:buFont typeface="Wingdings"/>
              <a:buChar char=""/>
              <a:tabLst>
                <a:tab pos="481965" algn="l"/>
                <a:tab pos="482600" algn="l"/>
              </a:tabLst>
            </a:pPr>
            <a:r>
              <a:rPr sz="2200" b="1" spc="-5" dirty="0">
                <a:solidFill>
                  <a:srgbClr val="1E2527"/>
                </a:solidFill>
                <a:latin typeface="Cambria" pitchFamily="18" charset="0"/>
                <a:ea typeface="Cambria" pitchFamily="18" charset="0"/>
                <a:cs typeface="Gothic Uralic"/>
              </a:rPr>
              <a:t>Phase-I (Geo-tagging of Completed Assets)</a:t>
            </a:r>
            <a:r>
              <a:rPr sz="2200" spc="-5" dirty="0">
                <a:solidFill>
                  <a:srgbClr val="1E2527"/>
                </a:solidFill>
                <a:latin typeface="Cambria" pitchFamily="18" charset="0"/>
                <a:ea typeface="Cambria" pitchFamily="18" charset="0"/>
                <a:cs typeface="URW Gothic"/>
              </a:rPr>
              <a:t>- </a:t>
            </a:r>
            <a:r>
              <a:rPr sz="2200" dirty="0">
                <a:solidFill>
                  <a:srgbClr val="1E2527"/>
                </a:solidFill>
                <a:latin typeface="Cambria" pitchFamily="18" charset="0"/>
                <a:ea typeface="Cambria" pitchFamily="18" charset="0"/>
                <a:cs typeface="URW Gothic"/>
              </a:rPr>
              <a:t>All </a:t>
            </a:r>
            <a:r>
              <a:rPr sz="2200" spc="-5" dirty="0">
                <a:solidFill>
                  <a:srgbClr val="1E2527"/>
                </a:solidFill>
                <a:latin typeface="Cambria" pitchFamily="18" charset="0"/>
                <a:ea typeface="Cambria" pitchFamily="18" charset="0"/>
                <a:cs typeface="URW Gothic"/>
              </a:rPr>
              <a:t>assets completed since inception and </a:t>
            </a:r>
            <a:r>
              <a:rPr sz="2200" b="1" spc="-5" dirty="0">
                <a:solidFill>
                  <a:srgbClr val="1E2527"/>
                </a:solidFill>
                <a:latin typeface="Cambria" pitchFamily="18" charset="0"/>
                <a:ea typeface="Cambria" pitchFamily="18" charset="0"/>
                <a:cs typeface="Gothic Uralic"/>
              </a:rPr>
              <a:t>started  before 31st October</a:t>
            </a:r>
            <a:r>
              <a:rPr sz="2200" b="1" spc="-25" dirty="0">
                <a:solidFill>
                  <a:srgbClr val="1E2527"/>
                </a:solidFill>
                <a:latin typeface="Cambria" pitchFamily="18" charset="0"/>
                <a:ea typeface="Cambria" pitchFamily="18" charset="0"/>
                <a:cs typeface="Gothic Uralic"/>
              </a:rPr>
              <a:t> </a:t>
            </a:r>
            <a:r>
              <a:rPr sz="2200" b="1" dirty="0">
                <a:solidFill>
                  <a:srgbClr val="1E2527"/>
                </a:solidFill>
                <a:latin typeface="Cambria" pitchFamily="18" charset="0"/>
                <a:ea typeface="Cambria" pitchFamily="18" charset="0"/>
                <a:cs typeface="Gothic Uralic"/>
              </a:rPr>
              <a:t>2017</a:t>
            </a:r>
            <a:r>
              <a:rPr sz="2200" dirty="0">
                <a:solidFill>
                  <a:srgbClr val="1E2527"/>
                </a:solidFill>
                <a:latin typeface="Cambria" pitchFamily="18" charset="0"/>
                <a:ea typeface="Cambria" pitchFamily="18" charset="0"/>
                <a:cs typeface="URW Gothic"/>
              </a:rPr>
              <a:t>.</a:t>
            </a:r>
            <a:endParaRPr sz="2200" dirty="0">
              <a:latin typeface="Cambria" pitchFamily="18" charset="0"/>
              <a:ea typeface="Cambria" pitchFamily="18" charset="0"/>
              <a:cs typeface="URW Gothic"/>
            </a:endParaRPr>
          </a:p>
          <a:p>
            <a:pPr marL="482600" marR="17780" indent="-457200">
              <a:spcBef>
                <a:spcPts val="1010"/>
              </a:spcBef>
              <a:buClr>
                <a:srgbClr val="4F6064"/>
              </a:buClr>
              <a:buSzPct val="88888"/>
              <a:buFont typeface="Wingdings"/>
              <a:buChar char=""/>
              <a:tabLst>
                <a:tab pos="481965" algn="l"/>
                <a:tab pos="482600" algn="l"/>
              </a:tabLst>
            </a:pPr>
            <a:r>
              <a:rPr sz="2200" b="1" spc="-5" dirty="0">
                <a:solidFill>
                  <a:srgbClr val="1E2527"/>
                </a:solidFill>
                <a:latin typeface="Cambria" pitchFamily="18" charset="0"/>
                <a:ea typeface="Cambria" pitchFamily="18" charset="0"/>
                <a:cs typeface="Gothic Uralic"/>
              </a:rPr>
              <a:t>Phase-II (Geo-tagging </a:t>
            </a:r>
            <a:r>
              <a:rPr sz="2200" b="1" dirty="0">
                <a:solidFill>
                  <a:srgbClr val="1E2527"/>
                </a:solidFill>
                <a:latin typeface="Cambria" pitchFamily="18" charset="0"/>
                <a:ea typeface="Cambria" pitchFamily="18" charset="0"/>
                <a:cs typeface="Gothic Uralic"/>
              </a:rPr>
              <a:t>in 3 </a:t>
            </a:r>
            <a:r>
              <a:rPr sz="2200" b="1" spc="-5" dirty="0">
                <a:solidFill>
                  <a:srgbClr val="1E2527"/>
                </a:solidFill>
                <a:latin typeface="Cambria" pitchFamily="18" charset="0"/>
                <a:ea typeface="Cambria" pitchFamily="18" charset="0"/>
                <a:cs typeface="Gothic Uralic"/>
              </a:rPr>
              <a:t>Stages)- </a:t>
            </a:r>
            <a:r>
              <a:rPr sz="2200" spc="-5" dirty="0">
                <a:solidFill>
                  <a:srgbClr val="1E2527"/>
                </a:solidFill>
                <a:latin typeface="Cambria" pitchFamily="18" charset="0"/>
                <a:ea typeface="Cambria" pitchFamily="18" charset="0"/>
                <a:cs typeface="URW Gothic"/>
              </a:rPr>
              <a:t>Geo-MGNREGA Phase-II . Geo-tagging (of the works </a:t>
            </a:r>
            <a:r>
              <a:rPr sz="2200" b="1" spc="-5" dirty="0">
                <a:solidFill>
                  <a:srgbClr val="1E2527"/>
                </a:solidFill>
                <a:latin typeface="Cambria" pitchFamily="18" charset="0"/>
                <a:ea typeface="Cambria" pitchFamily="18" charset="0"/>
                <a:cs typeface="Gothic Uralic"/>
              </a:rPr>
              <a:t>initiated  post 31</a:t>
            </a:r>
            <a:r>
              <a:rPr sz="2200" b="1" spc="-7" baseline="23148" dirty="0">
                <a:solidFill>
                  <a:srgbClr val="1E2527"/>
                </a:solidFill>
                <a:latin typeface="Cambria" pitchFamily="18" charset="0"/>
                <a:ea typeface="Cambria" pitchFamily="18" charset="0"/>
                <a:cs typeface="Gothic Uralic"/>
              </a:rPr>
              <a:t>st </a:t>
            </a:r>
            <a:r>
              <a:rPr sz="2200" b="1" spc="-5" dirty="0">
                <a:solidFill>
                  <a:srgbClr val="1E2527"/>
                </a:solidFill>
                <a:latin typeface="Cambria" pitchFamily="18" charset="0"/>
                <a:ea typeface="Cambria" pitchFamily="18" charset="0"/>
                <a:cs typeface="Gothic Uralic"/>
              </a:rPr>
              <a:t>October </a:t>
            </a:r>
            <a:r>
              <a:rPr sz="2200" b="1" dirty="0">
                <a:solidFill>
                  <a:srgbClr val="1E2527"/>
                </a:solidFill>
                <a:latin typeface="Cambria" pitchFamily="18" charset="0"/>
                <a:ea typeface="Cambria" pitchFamily="18" charset="0"/>
                <a:cs typeface="Gothic Uralic"/>
              </a:rPr>
              <a:t>2017</a:t>
            </a:r>
            <a:r>
              <a:rPr sz="2200" dirty="0">
                <a:solidFill>
                  <a:srgbClr val="1E2527"/>
                </a:solidFill>
                <a:latin typeface="Cambria" pitchFamily="18" charset="0"/>
                <a:ea typeface="Cambria" pitchFamily="18" charset="0"/>
                <a:cs typeface="URW Gothic"/>
              </a:rPr>
              <a:t>) is </a:t>
            </a:r>
            <a:r>
              <a:rPr sz="2200" spc="-5" dirty="0">
                <a:solidFill>
                  <a:srgbClr val="1E2527"/>
                </a:solidFill>
                <a:latin typeface="Cambria" pitchFamily="18" charset="0"/>
                <a:ea typeface="Cambria" pitchFamily="18" charset="0"/>
                <a:cs typeface="URW Gothic"/>
              </a:rPr>
              <a:t>carried out </a:t>
            </a:r>
            <a:r>
              <a:rPr sz="2200" dirty="0">
                <a:solidFill>
                  <a:srgbClr val="1E2527"/>
                </a:solidFill>
                <a:latin typeface="Cambria" pitchFamily="18" charset="0"/>
                <a:ea typeface="Cambria" pitchFamily="18" charset="0"/>
                <a:cs typeface="URW Gothic"/>
              </a:rPr>
              <a:t>in </a:t>
            </a:r>
            <a:r>
              <a:rPr sz="2200" b="1" spc="-5" dirty="0">
                <a:solidFill>
                  <a:srgbClr val="1E2527"/>
                </a:solidFill>
                <a:latin typeface="Cambria" pitchFamily="18" charset="0"/>
                <a:ea typeface="Cambria" pitchFamily="18" charset="0"/>
                <a:cs typeface="Gothic Uralic"/>
              </a:rPr>
              <a:t>three stages</a:t>
            </a:r>
            <a:r>
              <a:rPr sz="2200" b="1" spc="-185" dirty="0">
                <a:solidFill>
                  <a:srgbClr val="1E2527"/>
                </a:solidFill>
                <a:latin typeface="Cambria" pitchFamily="18" charset="0"/>
                <a:ea typeface="Cambria" pitchFamily="18" charset="0"/>
                <a:cs typeface="Gothic Uralic"/>
              </a:rPr>
              <a:t> </a:t>
            </a:r>
            <a:r>
              <a:rPr sz="2200" spc="-5" dirty="0">
                <a:solidFill>
                  <a:srgbClr val="1E2527"/>
                </a:solidFill>
                <a:latin typeface="Cambria" pitchFamily="18" charset="0"/>
                <a:ea typeface="Cambria" pitchFamily="18" charset="0"/>
                <a:cs typeface="URW Gothic"/>
              </a:rPr>
              <a:t>viz.:</a:t>
            </a:r>
            <a:endParaRPr sz="2200" dirty="0">
              <a:latin typeface="Cambria" pitchFamily="18" charset="0"/>
              <a:ea typeface="Cambria" pitchFamily="18" charset="0"/>
              <a:cs typeface="URW Gothic"/>
            </a:endParaRPr>
          </a:p>
          <a:p>
            <a:pPr marL="661670" lvl="1" indent="-179705">
              <a:spcBef>
                <a:spcPts val="1850"/>
              </a:spcBef>
              <a:buAutoNum type="romanUcPeriod"/>
              <a:tabLst>
                <a:tab pos="662305" algn="l"/>
              </a:tabLst>
            </a:pPr>
            <a:r>
              <a:rPr sz="2200" spc="-5" dirty="0">
                <a:solidFill>
                  <a:srgbClr val="1E2527"/>
                </a:solidFill>
                <a:latin typeface="Cambria" pitchFamily="18" charset="0"/>
                <a:ea typeface="Cambria" pitchFamily="18" charset="0"/>
                <a:cs typeface="URW Gothic"/>
              </a:rPr>
              <a:t>Before initiation of</a:t>
            </a:r>
            <a:r>
              <a:rPr sz="2200" spc="5" dirty="0">
                <a:solidFill>
                  <a:srgbClr val="1E2527"/>
                </a:solidFill>
                <a:latin typeface="Cambria" pitchFamily="18" charset="0"/>
                <a:ea typeface="Cambria" pitchFamily="18" charset="0"/>
                <a:cs typeface="URW Gothic"/>
              </a:rPr>
              <a:t> </a:t>
            </a:r>
            <a:r>
              <a:rPr sz="2200" spc="-5" dirty="0">
                <a:solidFill>
                  <a:srgbClr val="1E2527"/>
                </a:solidFill>
                <a:latin typeface="Cambria" pitchFamily="18" charset="0"/>
                <a:ea typeface="Cambria" pitchFamily="18" charset="0"/>
                <a:cs typeface="URW Gothic"/>
              </a:rPr>
              <a:t>work</a:t>
            </a:r>
            <a:endParaRPr sz="2200" dirty="0">
              <a:latin typeface="Cambria" pitchFamily="18" charset="0"/>
              <a:ea typeface="Cambria" pitchFamily="18" charset="0"/>
              <a:cs typeface="URW Gothic"/>
            </a:endParaRPr>
          </a:p>
          <a:p>
            <a:pPr marL="714375" lvl="1" indent="-231775">
              <a:spcBef>
                <a:spcPts val="1630"/>
              </a:spcBef>
              <a:buAutoNum type="romanUcPeriod"/>
              <a:tabLst>
                <a:tab pos="714375" algn="l"/>
              </a:tabLst>
            </a:pPr>
            <a:r>
              <a:rPr sz="2200" spc="-5" dirty="0">
                <a:solidFill>
                  <a:srgbClr val="1E2527"/>
                </a:solidFill>
                <a:latin typeface="Cambria" pitchFamily="18" charset="0"/>
                <a:ea typeface="Cambria" pitchFamily="18" charset="0"/>
                <a:cs typeface="URW Gothic"/>
              </a:rPr>
              <a:t>During the work</a:t>
            </a:r>
            <a:r>
              <a:rPr sz="2200" spc="5" dirty="0">
                <a:solidFill>
                  <a:srgbClr val="1E2527"/>
                </a:solidFill>
                <a:latin typeface="Cambria" pitchFamily="18" charset="0"/>
                <a:ea typeface="Cambria" pitchFamily="18" charset="0"/>
                <a:cs typeface="URW Gothic"/>
              </a:rPr>
              <a:t> </a:t>
            </a:r>
            <a:r>
              <a:rPr lang="en-IN" sz="2200" spc="-5" dirty="0">
                <a:solidFill>
                  <a:srgbClr val="1E2527"/>
                </a:solidFill>
                <a:latin typeface="Cambria" pitchFamily="18" charset="0"/>
                <a:ea typeface="Cambria" pitchFamily="18" charset="0"/>
                <a:cs typeface="URW Gothic"/>
              </a:rPr>
              <a:t> and</a:t>
            </a:r>
            <a:endParaRPr sz="2200" dirty="0">
              <a:latin typeface="Cambria" pitchFamily="18" charset="0"/>
              <a:ea typeface="Cambria" pitchFamily="18" charset="0"/>
              <a:cs typeface="URW Gothic"/>
            </a:endParaRPr>
          </a:p>
          <a:p>
            <a:pPr marL="766445" lvl="1" indent="-284480">
              <a:spcBef>
                <a:spcPts val="1560"/>
              </a:spcBef>
              <a:buAutoNum type="romanUcPeriod"/>
              <a:tabLst>
                <a:tab pos="767080" algn="l"/>
              </a:tabLst>
            </a:pPr>
            <a:r>
              <a:rPr sz="2200" dirty="0">
                <a:solidFill>
                  <a:srgbClr val="1E2527"/>
                </a:solidFill>
                <a:latin typeface="Cambria" pitchFamily="18" charset="0"/>
                <a:ea typeface="Cambria" pitchFamily="18" charset="0"/>
                <a:cs typeface="URW Gothic"/>
              </a:rPr>
              <a:t>After </a:t>
            </a:r>
            <a:r>
              <a:rPr sz="2200" spc="-5" dirty="0">
                <a:solidFill>
                  <a:srgbClr val="1E2527"/>
                </a:solidFill>
                <a:latin typeface="Cambria" pitchFamily="18" charset="0"/>
                <a:ea typeface="Cambria" pitchFamily="18" charset="0"/>
                <a:cs typeface="URW Gothic"/>
              </a:rPr>
              <a:t>completion of</a:t>
            </a:r>
            <a:r>
              <a:rPr sz="2200" spc="-10" dirty="0">
                <a:solidFill>
                  <a:srgbClr val="1E2527"/>
                </a:solidFill>
                <a:latin typeface="Cambria" pitchFamily="18" charset="0"/>
                <a:ea typeface="Cambria" pitchFamily="18" charset="0"/>
                <a:cs typeface="URW Gothic"/>
              </a:rPr>
              <a:t> </a:t>
            </a:r>
            <a:r>
              <a:rPr sz="2200" spc="-5" dirty="0">
                <a:solidFill>
                  <a:srgbClr val="1E2527"/>
                </a:solidFill>
                <a:latin typeface="Cambria" pitchFamily="18" charset="0"/>
                <a:ea typeface="Cambria" pitchFamily="18" charset="0"/>
                <a:cs typeface="URW Gothic"/>
              </a:rPr>
              <a:t>work</a:t>
            </a:r>
            <a:endParaRPr sz="2200" dirty="0">
              <a:latin typeface="Cambria" pitchFamily="18" charset="0"/>
              <a:ea typeface="Cambria" pitchFamily="18" charset="0"/>
              <a:cs typeface="URW Gothic"/>
            </a:endParaRPr>
          </a:p>
        </p:txBody>
      </p:sp>
      <p:grpSp>
        <p:nvGrpSpPr>
          <p:cNvPr id="12" name="object 12"/>
          <p:cNvGrpSpPr/>
          <p:nvPr/>
        </p:nvGrpSpPr>
        <p:grpSpPr>
          <a:xfrm>
            <a:off x="2140684" y="5539828"/>
            <a:ext cx="3286125" cy="413384"/>
            <a:chOff x="822244" y="5539828"/>
            <a:chExt cx="4381500" cy="413384"/>
          </a:xfrm>
        </p:grpSpPr>
        <p:sp>
          <p:nvSpPr>
            <p:cNvPr id="13" name="object 13"/>
            <p:cNvSpPr/>
            <p:nvPr/>
          </p:nvSpPr>
          <p:spPr>
            <a:xfrm>
              <a:off x="827007" y="5544591"/>
              <a:ext cx="4371975" cy="403860"/>
            </a:xfrm>
            <a:custGeom>
              <a:avLst/>
              <a:gdLst/>
              <a:ahLst/>
              <a:cxnLst/>
              <a:rect l="l" t="t" r="r" b="b"/>
              <a:pathLst>
                <a:path w="4371975" h="403860">
                  <a:moveTo>
                    <a:pt x="4371788" y="0"/>
                  </a:moveTo>
                  <a:lnTo>
                    <a:pt x="0" y="0"/>
                  </a:lnTo>
                  <a:lnTo>
                    <a:pt x="0" y="403353"/>
                  </a:lnTo>
                  <a:lnTo>
                    <a:pt x="4371788" y="403353"/>
                  </a:lnTo>
                  <a:lnTo>
                    <a:pt x="4371788" y="0"/>
                  </a:lnTo>
                  <a:close/>
                </a:path>
              </a:pathLst>
            </a:custGeom>
            <a:solidFill>
              <a:srgbClr val="E6B35A"/>
            </a:solidFill>
          </p:spPr>
          <p:txBody>
            <a:bodyPr wrap="square" lIns="0" tIns="0" rIns="0" bIns="0" rtlCol="0"/>
            <a:lstStyle/>
            <a:p>
              <a:endParaRPr>
                <a:latin typeface="Cambria" pitchFamily="18" charset="0"/>
                <a:ea typeface="Cambria" pitchFamily="18" charset="0"/>
              </a:endParaRPr>
            </a:p>
          </p:txBody>
        </p:sp>
        <p:sp>
          <p:nvSpPr>
            <p:cNvPr id="14" name="object 14"/>
            <p:cNvSpPr/>
            <p:nvPr/>
          </p:nvSpPr>
          <p:spPr>
            <a:xfrm>
              <a:off x="827007" y="5544591"/>
              <a:ext cx="4371975" cy="403860"/>
            </a:xfrm>
            <a:custGeom>
              <a:avLst/>
              <a:gdLst/>
              <a:ahLst/>
              <a:cxnLst/>
              <a:rect l="l" t="t" r="r" b="b"/>
              <a:pathLst>
                <a:path w="4371975" h="403860">
                  <a:moveTo>
                    <a:pt x="0" y="0"/>
                  </a:moveTo>
                  <a:lnTo>
                    <a:pt x="4371792" y="0"/>
                  </a:lnTo>
                  <a:lnTo>
                    <a:pt x="4371792" y="403352"/>
                  </a:lnTo>
                  <a:lnTo>
                    <a:pt x="0" y="403352"/>
                  </a:lnTo>
                  <a:lnTo>
                    <a:pt x="0" y="0"/>
                  </a:lnTo>
                  <a:close/>
                </a:path>
              </a:pathLst>
            </a:custGeom>
            <a:ln w="9525">
              <a:solidFill>
                <a:srgbClr val="E6B35A"/>
              </a:solidFill>
            </a:ln>
          </p:spPr>
          <p:txBody>
            <a:bodyPr wrap="square" lIns="0" tIns="0" rIns="0" bIns="0" rtlCol="0"/>
            <a:lstStyle/>
            <a:p>
              <a:endParaRPr>
                <a:latin typeface="Cambria" pitchFamily="18" charset="0"/>
                <a:ea typeface="Cambria" pitchFamily="18" charset="0"/>
              </a:endParaRPr>
            </a:p>
          </p:txBody>
        </p:sp>
      </p:grpSp>
      <p:sp>
        <p:nvSpPr>
          <p:cNvPr id="15" name="object 15"/>
          <p:cNvSpPr txBox="1"/>
          <p:nvPr/>
        </p:nvSpPr>
        <p:spPr>
          <a:xfrm>
            <a:off x="2144257" y="5539829"/>
            <a:ext cx="3278981" cy="357149"/>
          </a:xfrm>
          <a:prstGeom prst="rect">
            <a:avLst/>
          </a:prstGeom>
        </p:spPr>
        <p:txBody>
          <a:bodyPr vert="horz" wrap="square" lIns="0" tIns="48895" rIns="0" bIns="0" rtlCol="0">
            <a:spAutoFit/>
          </a:bodyPr>
          <a:lstStyle/>
          <a:p>
            <a:pPr marL="635" algn="ctr">
              <a:spcBef>
                <a:spcPts val="385"/>
              </a:spcBef>
            </a:pPr>
            <a:r>
              <a:rPr sz="2000" b="1" spc="-5" dirty="0">
                <a:solidFill>
                  <a:srgbClr val="1E2527"/>
                </a:solidFill>
                <a:latin typeface="Cambria" pitchFamily="18" charset="0"/>
                <a:ea typeface="Cambria" pitchFamily="18" charset="0"/>
                <a:cs typeface="Gothic Uralic"/>
              </a:rPr>
              <a:t>Total</a:t>
            </a:r>
            <a:r>
              <a:rPr sz="2000" b="1" spc="-10" dirty="0">
                <a:solidFill>
                  <a:srgbClr val="1E2527"/>
                </a:solidFill>
                <a:latin typeface="Cambria" pitchFamily="18" charset="0"/>
                <a:ea typeface="Cambria" pitchFamily="18" charset="0"/>
                <a:cs typeface="Gothic Uralic"/>
              </a:rPr>
              <a:t> </a:t>
            </a:r>
            <a:r>
              <a:rPr sz="2000" b="1" spc="-5" dirty="0">
                <a:solidFill>
                  <a:srgbClr val="1E2527"/>
                </a:solidFill>
                <a:latin typeface="Cambria" pitchFamily="18" charset="0"/>
                <a:ea typeface="Cambria" pitchFamily="18" charset="0"/>
                <a:cs typeface="Gothic Uralic"/>
              </a:rPr>
              <a:t>Assets</a:t>
            </a:r>
            <a:endParaRPr sz="2000">
              <a:latin typeface="Cambria" pitchFamily="18" charset="0"/>
              <a:ea typeface="Cambria" pitchFamily="18" charset="0"/>
              <a:cs typeface="Gothic Uralic"/>
            </a:endParaRPr>
          </a:p>
        </p:txBody>
      </p:sp>
      <p:grpSp>
        <p:nvGrpSpPr>
          <p:cNvPr id="16" name="object 16"/>
          <p:cNvGrpSpPr/>
          <p:nvPr/>
        </p:nvGrpSpPr>
        <p:grpSpPr>
          <a:xfrm>
            <a:off x="2104644" y="5836919"/>
            <a:ext cx="3358515" cy="1021080"/>
            <a:chOff x="774191" y="5836919"/>
            <a:chExt cx="4478020" cy="1021080"/>
          </a:xfrm>
        </p:grpSpPr>
        <p:sp>
          <p:nvSpPr>
            <p:cNvPr id="17" name="object 17"/>
            <p:cNvSpPr/>
            <p:nvPr/>
          </p:nvSpPr>
          <p:spPr>
            <a:xfrm>
              <a:off x="774191" y="5937503"/>
              <a:ext cx="4477512" cy="725423"/>
            </a:xfrm>
            <a:prstGeom prst="rect">
              <a:avLst/>
            </a:prstGeom>
            <a:blipFill>
              <a:blip r:embed="rId3" cstate="print"/>
              <a:stretch>
                <a:fillRect/>
              </a:stretch>
            </a:blipFill>
          </p:spPr>
          <p:txBody>
            <a:bodyPr wrap="square" lIns="0" tIns="0" rIns="0" bIns="0" rtlCol="0"/>
            <a:lstStyle/>
            <a:p>
              <a:endParaRPr>
                <a:latin typeface="Cambria" pitchFamily="18" charset="0"/>
                <a:ea typeface="Cambria" pitchFamily="18" charset="0"/>
              </a:endParaRPr>
            </a:p>
          </p:txBody>
        </p:sp>
        <p:sp>
          <p:nvSpPr>
            <p:cNvPr id="18" name="object 18"/>
            <p:cNvSpPr/>
            <p:nvPr/>
          </p:nvSpPr>
          <p:spPr>
            <a:xfrm>
              <a:off x="1557527" y="5836919"/>
              <a:ext cx="2910840" cy="1021080"/>
            </a:xfrm>
            <a:prstGeom prst="rect">
              <a:avLst/>
            </a:prstGeom>
            <a:blipFill>
              <a:blip r:embed="rId4" cstate="print"/>
              <a:stretch>
                <a:fillRect/>
              </a:stretch>
            </a:blipFill>
          </p:spPr>
          <p:txBody>
            <a:bodyPr wrap="square" lIns="0" tIns="0" rIns="0" bIns="0" rtlCol="0"/>
            <a:lstStyle/>
            <a:p>
              <a:endParaRPr>
                <a:latin typeface="Cambria" pitchFamily="18" charset="0"/>
                <a:ea typeface="Cambria" pitchFamily="18" charset="0"/>
              </a:endParaRPr>
            </a:p>
          </p:txBody>
        </p:sp>
        <p:sp>
          <p:nvSpPr>
            <p:cNvPr id="19" name="object 19"/>
            <p:cNvSpPr/>
            <p:nvPr/>
          </p:nvSpPr>
          <p:spPr>
            <a:xfrm>
              <a:off x="827007" y="5952741"/>
              <a:ext cx="4371975" cy="619760"/>
            </a:xfrm>
            <a:custGeom>
              <a:avLst/>
              <a:gdLst/>
              <a:ahLst/>
              <a:cxnLst/>
              <a:rect l="l" t="t" r="r" b="b"/>
              <a:pathLst>
                <a:path w="4371975" h="619759">
                  <a:moveTo>
                    <a:pt x="4371788" y="0"/>
                  </a:moveTo>
                  <a:lnTo>
                    <a:pt x="0" y="0"/>
                  </a:lnTo>
                  <a:lnTo>
                    <a:pt x="0" y="619577"/>
                  </a:lnTo>
                  <a:lnTo>
                    <a:pt x="4371788" y="619577"/>
                  </a:lnTo>
                  <a:lnTo>
                    <a:pt x="4371788" y="0"/>
                  </a:lnTo>
                  <a:close/>
                </a:path>
              </a:pathLst>
            </a:custGeom>
            <a:solidFill>
              <a:srgbClr val="4F6064"/>
            </a:solidFill>
          </p:spPr>
          <p:txBody>
            <a:bodyPr wrap="square" lIns="0" tIns="0" rIns="0" bIns="0" rtlCol="0"/>
            <a:lstStyle/>
            <a:p>
              <a:endParaRPr>
                <a:latin typeface="Cambria" pitchFamily="18" charset="0"/>
                <a:ea typeface="Cambria" pitchFamily="18" charset="0"/>
              </a:endParaRPr>
            </a:p>
          </p:txBody>
        </p:sp>
      </p:grpSp>
      <p:sp>
        <p:nvSpPr>
          <p:cNvPr id="20" name="object 20"/>
          <p:cNvSpPr txBox="1"/>
          <p:nvPr/>
        </p:nvSpPr>
        <p:spPr>
          <a:xfrm>
            <a:off x="2144257" y="5952742"/>
            <a:ext cx="3278981" cy="452047"/>
          </a:xfrm>
          <a:prstGeom prst="rect">
            <a:avLst/>
          </a:prstGeom>
        </p:spPr>
        <p:txBody>
          <a:bodyPr vert="horz" wrap="square" lIns="0" tIns="20955" rIns="0" bIns="0" rtlCol="0">
            <a:spAutoFit/>
          </a:bodyPr>
          <a:lstStyle/>
          <a:p>
            <a:pPr marL="1056640">
              <a:spcBef>
                <a:spcPts val="165"/>
              </a:spcBef>
            </a:pPr>
            <a:r>
              <a:rPr sz="2800" b="1" spc="-5" dirty="0">
                <a:solidFill>
                  <a:srgbClr val="FFFFFF"/>
                </a:solidFill>
                <a:latin typeface="Cambria" pitchFamily="18" charset="0"/>
                <a:ea typeface="Cambria" pitchFamily="18" charset="0"/>
                <a:cs typeface="Gothic Uralic"/>
              </a:rPr>
              <a:t>5.33</a:t>
            </a:r>
            <a:r>
              <a:rPr sz="2800" b="1" spc="-15" dirty="0">
                <a:solidFill>
                  <a:srgbClr val="FFFFFF"/>
                </a:solidFill>
                <a:latin typeface="Cambria" pitchFamily="18" charset="0"/>
                <a:ea typeface="Cambria" pitchFamily="18" charset="0"/>
                <a:cs typeface="Gothic Uralic"/>
              </a:rPr>
              <a:t> </a:t>
            </a:r>
            <a:r>
              <a:rPr sz="2800" b="1" spc="-5" dirty="0">
                <a:solidFill>
                  <a:srgbClr val="FFFFFF"/>
                </a:solidFill>
                <a:latin typeface="Cambria" pitchFamily="18" charset="0"/>
                <a:ea typeface="Cambria" pitchFamily="18" charset="0"/>
                <a:cs typeface="Gothic Uralic"/>
              </a:rPr>
              <a:t>Crore</a:t>
            </a:r>
            <a:endParaRPr sz="2800">
              <a:latin typeface="Cambria" pitchFamily="18" charset="0"/>
              <a:ea typeface="Cambria" pitchFamily="18" charset="0"/>
              <a:cs typeface="Gothic Uralic"/>
            </a:endParaRPr>
          </a:p>
        </p:txBody>
      </p:sp>
      <p:grpSp>
        <p:nvGrpSpPr>
          <p:cNvPr id="21" name="object 21"/>
          <p:cNvGrpSpPr/>
          <p:nvPr/>
        </p:nvGrpSpPr>
        <p:grpSpPr>
          <a:xfrm>
            <a:off x="5764531" y="5516879"/>
            <a:ext cx="4615815" cy="1158240"/>
            <a:chOff x="5654040" y="5516879"/>
            <a:chExt cx="6154420" cy="1158240"/>
          </a:xfrm>
        </p:grpSpPr>
        <p:sp>
          <p:nvSpPr>
            <p:cNvPr id="22" name="object 22"/>
            <p:cNvSpPr/>
            <p:nvPr/>
          </p:nvSpPr>
          <p:spPr>
            <a:xfrm>
              <a:off x="5654040" y="5516879"/>
              <a:ext cx="1322832" cy="1158240"/>
            </a:xfrm>
            <a:prstGeom prst="rect">
              <a:avLst/>
            </a:prstGeom>
            <a:blipFill>
              <a:blip r:embed="rId5" cstate="print"/>
              <a:stretch>
                <a:fillRect/>
              </a:stretch>
            </a:blipFill>
          </p:spPr>
          <p:txBody>
            <a:bodyPr wrap="square" lIns="0" tIns="0" rIns="0" bIns="0" rtlCol="0"/>
            <a:lstStyle/>
            <a:p>
              <a:endParaRPr>
                <a:latin typeface="Cambria" pitchFamily="18" charset="0"/>
                <a:ea typeface="Cambria" pitchFamily="18" charset="0"/>
              </a:endParaRPr>
            </a:p>
          </p:txBody>
        </p:sp>
        <p:sp>
          <p:nvSpPr>
            <p:cNvPr id="23" name="object 23"/>
            <p:cNvSpPr/>
            <p:nvPr/>
          </p:nvSpPr>
          <p:spPr>
            <a:xfrm>
              <a:off x="5713539" y="5547829"/>
              <a:ext cx="1203960" cy="1021080"/>
            </a:xfrm>
            <a:custGeom>
              <a:avLst/>
              <a:gdLst/>
              <a:ahLst/>
              <a:cxnLst/>
              <a:rect l="l" t="t" r="r" b="b"/>
              <a:pathLst>
                <a:path w="1203959" h="1021079">
                  <a:moveTo>
                    <a:pt x="31902" y="306049"/>
                  </a:moveTo>
                  <a:lnTo>
                    <a:pt x="0" y="306049"/>
                  </a:lnTo>
                  <a:lnTo>
                    <a:pt x="0" y="715029"/>
                  </a:lnTo>
                  <a:lnTo>
                    <a:pt x="31902" y="715029"/>
                  </a:lnTo>
                  <a:lnTo>
                    <a:pt x="31902" y="306049"/>
                  </a:lnTo>
                  <a:close/>
                </a:path>
                <a:path w="1203959" h="1021079">
                  <a:moveTo>
                    <a:pt x="127622" y="306049"/>
                  </a:moveTo>
                  <a:lnTo>
                    <a:pt x="63804" y="306049"/>
                  </a:lnTo>
                  <a:lnTo>
                    <a:pt x="63804" y="715029"/>
                  </a:lnTo>
                  <a:lnTo>
                    <a:pt x="127622" y="715029"/>
                  </a:lnTo>
                  <a:lnTo>
                    <a:pt x="127622" y="306049"/>
                  </a:lnTo>
                  <a:close/>
                </a:path>
                <a:path w="1203959" h="1021079">
                  <a:moveTo>
                    <a:pt x="720153" y="0"/>
                  </a:moveTo>
                  <a:lnTo>
                    <a:pt x="720153" y="306049"/>
                  </a:lnTo>
                  <a:lnTo>
                    <a:pt x="159537" y="306049"/>
                  </a:lnTo>
                  <a:lnTo>
                    <a:pt x="159537" y="715029"/>
                  </a:lnTo>
                  <a:lnTo>
                    <a:pt x="720153" y="715029"/>
                  </a:lnTo>
                  <a:lnTo>
                    <a:pt x="720153" y="1021076"/>
                  </a:lnTo>
                  <a:lnTo>
                    <a:pt x="1203464" y="510538"/>
                  </a:lnTo>
                  <a:lnTo>
                    <a:pt x="720153" y="0"/>
                  </a:lnTo>
                  <a:close/>
                </a:path>
              </a:pathLst>
            </a:custGeom>
            <a:solidFill>
              <a:srgbClr val="657A7F"/>
            </a:solidFill>
          </p:spPr>
          <p:txBody>
            <a:bodyPr wrap="square" lIns="0" tIns="0" rIns="0" bIns="0" rtlCol="0"/>
            <a:lstStyle/>
            <a:p>
              <a:endParaRPr>
                <a:latin typeface="Cambria" pitchFamily="18" charset="0"/>
                <a:ea typeface="Cambria" pitchFamily="18" charset="0"/>
              </a:endParaRPr>
            </a:p>
          </p:txBody>
        </p:sp>
        <p:sp>
          <p:nvSpPr>
            <p:cNvPr id="24" name="object 24"/>
            <p:cNvSpPr/>
            <p:nvPr/>
          </p:nvSpPr>
          <p:spPr>
            <a:xfrm>
              <a:off x="5713539" y="5547829"/>
              <a:ext cx="1203960" cy="1021080"/>
            </a:xfrm>
            <a:custGeom>
              <a:avLst/>
              <a:gdLst/>
              <a:ahLst/>
              <a:cxnLst/>
              <a:rect l="l" t="t" r="r" b="b"/>
              <a:pathLst>
                <a:path w="1203959" h="1021079">
                  <a:moveTo>
                    <a:pt x="0" y="306047"/>
                  </a:moveTo>
                  <a:lnTo>
                    <a:pt x="31908" y="306047"/>
                  </a:lnTo>
                  <a:lnTo>
                    <a:pt x="31908" y="715026"/>
                  </a:lnTo>
                  <a:lnTo>
                    <a:pt x="0" y="715026"/>
                  </a:lnTo>
                  <a:lnTo>
                    <a:pt x="0" y="306047"/>
                  </a:lnTo>
                  <a:close/>
                </a:path>
                <a:path w="1203959" h="1021079">
                  <a:moveTo>
                    <a:pt x="63816" y="306047"/>
                  </a:moveTo>
                  <a:lnTo>
                    <a:pt x="127634" y="306047"/>
                  </a:lnTo>
                  <a:lnTo>
                    <a:pt x="127634" y="715026"/>
                  </a:lnTo>
                  <a:lnTo>
                    <a:pt x="63816" y="715026"/>
                  </a:lnTo>
                  <a:lnTo>
                    <a:pt x="63816" y="306047"/>
                  </a:lnTo>
                  <a:close/>
                </a:path>
                <a:path w="1203959" h="1021079">
                  <a:moveTo>
                    <a:pt x="159543" y="306047"/>
                  </a:moveTo>
                  <a:lnTo>
                    <a:pt x="720165" y="306047"/>
                  </a:lnTo>
                  <a:lnTo>
                    <a:pt x="720165" y="0"/>
                  </a:lnTo>
                  <a:lnTo>
                    <a:pt x="1203470" y="510536"/>
                  </a:lnTo>
                  <a:lnTo>
                    <a:pt x="720165" y="1021070"/>
                  </a:lnTo>
                  <a:lnTo>
                    <a:pt x="720165" y="715026"/>
                  </a:lnTo>
                  <a:lnTo>
                    <a:pt x="159543" y="715026"/>
                  </a:lnTo>
                  <a:lnTo>
                    <a:pt x="159543" y="306047"/>
                  </a:lnTo>
                  <a:close/>
                </a:path>
              </a:pathLst>
            </a:custGeom>
            <a:ln w="12700">
              <a:solidFill>
                <a:srgbClr val="657A7F"/>
              </a:solidFill>
            </a:ln>
          </p:spPr>
          <p:txBody>
            <a:bodyPr wrap="square" lIns="0" tIns="0" rIns="0" bIns="0" rtlCol="0"/>
            <a:lstStyle/>
            <a:p>
              <a:endParaRPr>
                <a:latin typeface="Cambria" pitchFamily="18" charset="0"/>
                <a:ea typeface="Cambria" pitchFamily="18" charset="0"/>
              </a:endParaRPr>
            </a:p>
          </p:txBody>
        </p:sp>
        <p:sp>
          <p:nvSpPr>
            <p:cNvPr id="25" name="object 25"/>
            <p:cNvSpPr/>
            <p:nvPr/>
          </p:nvSpPr>
          <p:spPr>
            <a:xfrm>
              <a:off x="7431748" y="5547829"/>
              <a:ext cx="4371975" cy="400685"/>
            </a:xfrm>
            <a:custGeom>
              <a:avLst/>
              <a:gdLst/>
              <a:ahLst/>
              <a:cxnLst/>
              <a:rect l="l" t="t" r="r" b="b"/>
              <a:pathLst>
                <a:path w="4371975" h="400685">
                  <a:moveTo>
                    <a:pt x="4371784" y="0"/>
                  </a:moveTo>
                  <a:lnTo>
                    <a:pt x="0" y="0"/>
                  </a:lnTo>
                  <a:lnTo>
                    <a:pt x="0" y="400113"/>
                  </a:lnTo>
                  <a:lnTo>
                    <a:pt x="4371784" y="400113"/>
                  </a:lnTo>
                  <a:lnTo>
                    <a:pt x="4371784" y="0"/>
                  </a:lnTo>
                  <a:close/>
                </a:path>
              </a:pathLst>
            </a:custGeom>
            <a:solidFill>
              <a:srgbClr val="E6B35A"/>
            </a:solidFill>
          </p:spPr>
          <p:txBody>
            <a:bodyPr wrap="square" lIns="0" tIns="0" rIns="0" bIns="0" rtlCol="0"/>
            <a:lstStyle/>
            <a:p>
              <a:endParaRPr>
                <a:latin typeface="Cambria" pitchFamily="18" charset="0"/>
                <a:ea typeface="Cambria" pitchFamily="18" charset="0"/>
              </a:endParaRPr>
            </a:p>
          </p:txBody>
        </p:sp>
        <p:sp>
          <p:nvSpPr>
            <p:cNvPr id="26" name="object 26"/>
            <p:cNvSpPr/>
            <p:nvPr/>
          </p:nvSpPr>
          <p:spPr>
            <a:xfrm>
              <a:off x="7431748" y="5547829"/>
              <a:ext cx="4371975" cy="400685"/>
            </a:xfrm>
            <a:custGeom>
              <a:avLst/>
              <a:gdLst/>
              <a:ahLst/>
              <a:cxnLst/>
              <a:rect l="l" t="t" r="r" b="b"/>
              <a:pathLst>
                <a:path w="4371975" h="400685">
                  <a:moveTo>
                    <a:pt x="0" y="0"/>
                  </a:moveTo>
                  <a:lnTo>
                    <a:pt x="4371792" y="0"/>
                  </a:lnTo>
                  <a:lnTo>
                    <a:pt x="4371792" y="400111"/>
                  </a:lnTo>
                  <a:lnTo>
                    <a:pt x="0" y="400111"/>
                  </a:lnTo>
                  <a:lnTo>
                    <a:pt x="0" y="0"/>
                  </a:lnTo>
                  <a:close/>
                </a:path>
              </a:pathLst>
            </a:custGeom>
            <a:ln w="9525">
              <a:solidFill>
                <a:srgbClr val="E6B35A"/>
              </a:solidFill>
            </a:ln>
          </p:spPr>
          <p:txBody>
            <a:bodyPr wrap="square" lIns="0" tIns="0" rIns="0" bIns="0" rtlCol="0"/>
            <a:lstStyle/>
            <a:p>
              <a:endParaRPr>
                <a:latin typeface="Cambria" pitchFamily="18" charset="0"/>
                <a:ea typeface="Cambria" pitchFamily="18" charset="0"/>
              </a:endParaRPr>
            </a:p>
          </p:txBody>
        </p:sp>
      </p:grpSp>
      <p:sp>
        <p:nvSpPr>
          <p:cNvPr id="27" name="object 27"/>
          <p:cNvSpPr txBox="1"/>
          <p:nvPr/>
        </p:nvSpPr>
        <p:spPr>
          <a:xfrm>
            <a:off x="7097812" y="5543068"/>
            <a:ext cx="3278981" cy="357149"/>
          </a:xfrm>
          <a:prstGeom prst="rect">
            <a:avLst/>
          </a:prstGeom>
        </p:spPr>
        <p:txBody>
          <a:bodyPr vert="horz" wrap="square" lIns="0" tIns="48895" rIns="0" bIns="0" rtlCol="0">
            <a:spAutoFit/>
          </a:bodyPr>
          <a:lstStyle/>
          <a:p>
            <a:pPr algn="ctr">
              <a:spcBef>
                <a:spcPts val="385"/>
              </a:spcBef>
            </a:pPr>
            <a:r>
              <a:rPr sz="2000" b="1" spc="-5" dirty="0">
                <a:solidFill>
                  <a:srgbClr val="1E2527"/>
                </a:solidFill>
                <a:latin typeface="Cambria" pitchFamily="18" charset="0"/>
                <a:ea typeface="Cambria" pitchFamily="18" charset="0"/>
                <a:cs typeface="Gothic Uralic"/>
              </a:rPr>
              <a:t>Total Assets</a:t>
            </a:r>
            <a:r>
              <a:rPr sz="2000" b="1" spc="-20" dirty="0">
                <a:solidFill>
                  <a:srgbClr val="1E2527"/>
                </a:solidFill>
                <a:latin typeface="Cambria" pitchFamily="18" charset="0"/>
                <a:ea typeface="Cambria" pitchFamily="18" charset="0"/>
                <a:cs typeface="Gothic Uralic"/>
              </a:rPr>
              <a:t> </a:t>
            </a:r>
            <a:r>
              <a:rPr sz="2000" b="1" spc="-5" dirty="0">
                <a:solidFill>
                  <a:srgbClr val="1E2527"/>
                </a:solidFill>
                <a:latin typeface="Cambria" pitchFamily="18" charset="0"/>
                <a:ea typeface="Cambria" pitchFamily="18" charset="0"/>
                <a:cs typeface="Gothic Uralic"/>
              </a:rPr>
              <a:t>Geotagged</a:t>
            </a:r>
            <a:endParaRPr sz="2000">
              <a:latin typeface="Cambria" pitchFamily="18" charset="0"/>
              <a:ea typeface="Cambria" pitchFamily="18" charset="0"/>
              <a:cs typeface="Gothic Uralic"/>
            </a:endParaRPr>
          </a:p>
        </p:txBody>
      </p:sp>
      <p:grpSp>
        <p:nvGrpSpPr>
          <p:cNvPr id="28" name="object 28"/>
          <p:cNvGrpSpPr/>
          <p:nvPr/>
        </p:nvGrpSpPr>
        <p:grpSpPr>
          <a:xfrm>
            <a:off x="7058406" y="5836919"/>
            <a:ext cx="3358515" cy="1021080"/>
            <a:chOff x="7379207" y="5836919"/>
            <a:chExt cx="4478020" cy="1021080"/>
          </a:xfrm>
        </p:grpSpPr>
        <p:sp>
          <p:nvSpPr>
            <p:cNvPr id="29" name="object 29"/>
            <p:cNvSpPr/>
            <p:nvPr/>
          </p:nvSpPr>
          <p:spPr>
            <a:xfrm>
              <a:off x="7379207" y="5940551"/>
              <a:ext cx="4477511" cy="719327"/>
            </a:xfrm>
            <a:prstGeom prst="rect">
              <a:avLst/>
            </a:prstGeom>
            <a:blipFill>
              <a:blip r:embed="rId6" cstate="print"/>
              <a:stretch>
                <a:fillRect/>
              </a:stretch>
            </a:blipFill>
          </p:spPr>
          <p:txBody>
            <a:bodyPr wrap="square" lIns="0" tIns="0" rIns="0" bIns="0" rtlCol="0"/>
            <a:lstStyle/>
            <a:p>
              <a:endParaRPr>
                <a:latin typeface="Cambria" pitchFamily="18" charset="0"/>
                <a:ea typeface="Cambria" pitchFamily="18" charset="0"/>
              </a:endParaRPr>
            </a:p>
          </p:txBody>
        </p:sp>
        <p:sp>
          <p:nvSpPr>
            <p:cNvPr id="30" name="object 30"/>
            <p:cNvSpPr/>
            <p:nvPr/>
          </p:nvSpPr>
          <p:spPr>
            <a:xfrm>
              <a:off x="7473695" y="5836919"/>
              <a:ext cx="4288536" cy="1021080"/>
            </a:xfrm>
            <a:prstGeom prst="rect">
              <a:avLst/>
            </a:prstGeom>
            <a:blipFill>
              <a:blip r:embed="rId7" cstate="print"/>
              <a:stretch>
                <a:fillRect/>
              </a:stretch>
            </a:blipFill>
          </p:spPr>
          <p:txBody>
            <a:bodyPr wrap="square" lIns="0" tIns="0" rIns="0" bIns="0" rtlCol="0"/>
            <a:lstStyle/>
            <a:p>
              <a:endParaRPr>
                <a:latin typeface="Cambria" pitchFamily="18" charset="0"/>
                <a:ea typeface="Cambria" pitchFamily="18" charset="0"/>
              </a:endParaRPr>
            </a:p>
          </p:txBody>
        </p:sp>
        <p:sp>
          <p:nvSpPr>
            <p:cNvPr id="31" name="object 31"/>
            <p:cNvSpPr/>
            <p:nvPr/>
          </p:nvSpPr>
          <p:spPr>
            <a:xfrm>
              <a:off x="7431747" y="5954309"/>
              <a:ext cx="4371975" cy="614680"/>
            </a:xfrm>
            <a:custGeom>
              <a:avLst/>
              <a:gdLst/>
              <a:ahLst/>
              <a:cxnLst/>
              <a:rect l="l" t="t" r="r" b="b"/>
              <a:pathLst>
                <a:path w="4371975" h="614679">
                  <a:moveTo>
                    <a:pt x="4371784" y="0"/>
                  </a:moveTo>
                  <a:lnTo>
                    <a:pt x="0" y="0"/>
                  </a:lnTo>
                  <a:lnTo>
                    <a:pt x="0" y="614597"/>
                  </a:lnTo>
                  <a:lnTo>
                    <a:pt x="4371784" y="614597"/>
                  </a:lnTo>
                  <a:lnTo>
                    <a:pt x="4371784" y="0"/>
                  </a:lnTo>
                  <a:close/>
                </a:path>
              </a:pathLst>
            </a:custGeom>
            <a:solidFill>
              <a:srgbClr val="4F6064"/>
            </a:solidFill>
          </p:spPr>
          <p:txBody>
            <a:bodyPr wrap="square" lIns="0" tIns="0" rIns="0" bIns="0" rtlCol="0"/>
            <a:lstStyle/>
            <a:p>
              <a:endParaRPr>
                <a:latin typeface="Cambria" pitchFamily="18" charset="0"/>
                <a:ea typeface="Cambria" pitchFamily="18" charset="0"/>
              </a:endParaRPr>
            </a:p>
          </p:txBody>
        </p:sp>
      </p:grpSp>
      <p:sp>
        <p:nvSpPr>
          <p:cNvPr id="32" name="object 32"/>
          <p:cNvSpPr txBox="1"/>
          <p:nvPr/>
        </p:nvSpPr>
        <p:spPr>
          <a:xfrm>
            <a:off x="7097812" y="5954309"/>
            <a:ext cx="3278981" cy="450764"/>
          </a:xfrm>
          <a:prstGeom prst="rect">
            <a:avLst/>
          </a:prstGeom>
        </p:spPr>
        <p:txBody>
          <a:bodyPr vert="horz" wrap="square" lIns="0" tIns="19685" rIns="0" bIns="0" rtlCol="0">
            <a:spAutoFit/>
          </a:bodyPr>
          <a:lstStyle/>
          <a:p>
            <a:pPr marL="367030">
              <a:spcBef>
                <a:spcPts val="155"/>
              </a:spcBef>
            </a:pPr>
            <a:r>
              <a:rPr sz="2800" b="1" spc="-5" dirty="0">
                <a:solidFill>
                  <a:srgbClr val="FFFFFF"/>
                </a:solidFill>
                <a:latin typeface="Cambria" pitchFamily="18" charset="0"/>
                <a:ea typeface="Cambria" pitchFamily="18" charset="0"/>
                <a:cs typeface="Gothic Uralic"/>
              </a:rPr>
              <a:t>5.12 Crore</a:t>
            </a:r>
            <a:r>
              <a:rPr sz="2800" b="1" spc="-35" dirty="0">
                <a:solidFill>
                  <a:srgbClr val="FFFFFF"/>
                </a:solidFill>
                <a:latin typeface="Cambria" pitchFamily="18" charset="0"/>
                <a:ea typeface="Cambria" pitchFamily="18" charset="0"/>
                <a:cs typeface="Gothic Uralic"/>
              </a:rPr>
              <a:t> </a:t>
            </a:r>
            <a:r>
              <a:rPr sz="2800" b="1" spc="-5" dirty="0">
                <a:solidFill>
                  <a:srgbClr val="FFFFFF"/>
                </a:solidFill>
                <a:latin typeface="Cambria" pitchFamily="18" charset="0"/>
                <a:ea typeface="Cambria" pitchFamily="18" charset="0"/>
                <a:cs typeface="Gothic Uralic"/>
              </a:rPr>
              <a:t>(96%)</a:t>
            </a:r>
            <a:endParaRPr sz="2800">
              <a:latin typeface="Cambria" pitchFamily="18" charset="0"/>
              <a:ea typeface="Cambria" pitchFamily="18" charset="0"/>
              <a:cs typeface="Gothic Ural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65127"/>
            <a:ext cx="8439150" cy="777873"/>
          </a:xfrm>
        </p:spPr>
        <p:txBody>
          <a:bodyPr>
            <a:normAutofit/>
          </a:bodyPr>
          <a:lstStyle/>
          <a:p>
            <a:r>
              <a:rPr lang="en-IN" sz="2800" b="1" dirty="0">
                <a:solidFill>
                  <a:srgbClr val="C00000"/>
                </a:solidFill>
                <a:latin typeface="Cambria" pitchFamily="18" charset="0"/>
                <a:ea typeface="Cambria" pitchFamily="18" charset="0"/>
              </a:rPr>
              <a:t>Stage-1 (Before)</a:t>
            </a:r>
          </a:p>
        </p:txBody>
      </p:sp>
      <p:sp>
        <p:nvSpPr>
          <p:cNvPr id="3" name="Content Placeholder 2"/>
          <p:cNvSpPr>
            <a:spLocks noGrp="1"/>
          </p:cNvSpPr>
          <p:nvPr>
            <p:ph sz="quarter" idx="1"/>
          </p:nvPr>
        </p:nvSpPr>
        <p:spPr>
          <a:xfrm>
            <a:off x="762000" y="1447801"/>
            <a:ext cx="10820400" cy="5201991"/>
          </a:xfrm>
        </p:spPr>
        <p:txBody>
          <a:bodyPr>
            <a:normAutofit/>
          </a:bodyPr>
          <a:lstStyle/>
          <a:p>
            <a:pPr marL="0" indent="0">
              <a:buNone/>
            </a:pPr>
            <a:r>
              <a:rPr lang="en-US" sz="2600" dirty="0">
                <a:latin typeface="Cambria" pitchFamily="18" charset="0"/>
                <a:ea typeface="Cambria" pitchFamily="18" charset="0"/>
              </a:rPr>
              <a:t>In this stage, location of the work’s site geotagged before commencement of the work. </a:t>
            </a:r>
          </a:p>
          <a:p>
            <a:pPr marL="0" indent="0">
              <a:buNone/>
            </a:pPr>
            <a:endParaRPr lang="en-IN" sz="2600" dirty="0">
              <a:latin typeface="Cambria" pitchFamily="18" charset="0"/>
              <a:ea typeface="Cambria" pitchFamily="18" charset="0"/>
            </a:endParaRPr>
          </a:p>
          <a:p>
            <a:pPr marL="0" indent="0">
              <a:buNone/>
            </a:pPr>
            <a:r>
              <a:rPr lang="en-IN" sz="2600" b="1" dirty="0">
                <a:latin typeface="Cambria" pitchFamily="18" charset="0"/>
                <a:ea typeface="Cambria" pitchFamily="18" charset="0"/>
              </a:rPr>
              <a:t>Pre conditions:</a:t>
            </a:r>
          </a:p>
          <a:p>
            <a:pPr marL="0" indent="0">
              <a:buNone/>
            </a:pPr>
            <a:r>
              <a:rPr lang="en-IN" sz="2600" dirty="0">
                <a:latin typeface="Cambria" pitchFamily="18" charset="0"/>
                <a:ea typeface="Cambria" pitchFamily="18" charset="0"/>
              </a:rPr>
              <a:t>	1. Work should be entered in </a:t>
            </a:r>
            <a:r>
              <a:rPr lang="en-IN" sz="2600" dirty="0" err="1">
                <a:latin typeface="Cambria" pitchFamily="18" charset="0"/>
                <a:ea typeface="Cambria" pitchFamily="18" charset="0"/>
              </a:rPr>
              <a:t>NREGASoft</a:t>
            </a:r>
            <a:r>
              <a:rPr lang="en-IN" sz="2600" dirty="0">
                <a:latin typeface="Cambria" pitchFamily="18" charset="0"/>
                <a:ea typeface="Cambria" pitchFamily="18" charset="0"/>
              </a:rPr>
              <a:t> with TS and AS.</a:t>
            </a:r>
          </a:p>
          <a:p>
            <a:pPr marL="0" indent="0">
              <a:buNone/>
            </a:pPr>
            <a:r>
              <a:rPr lang="en-IN" sz="2600" dirty="0">
                <a:latin typeface="Cambria" pitchFamily="18" charset="0"/>
                <a:ea typeface="Cambria" pitchFamily="18" charset="0"/>
              </a:rPr>
              <a:t>	2.  DPR(Detail Project Report) should be frozen in </a:t>
            </a:r>
            <a:r>
              <a:rPr lang="en-IN" sz="2600" dirty="0" err="1">
                <a:latin typeface="Cambria" pitchFamily="18" charset="0"/>
                <a:ea typeface="Cambria" pitchFamily="18" charset="0"/>
              </a:rPr>
              <a:t>NREGASoft</a:t>
            </a:r>
            <a:r>
              <a:rPr lang="en-IN" sz="2600" dirty="0">
                <a:latin typeface="Cambria" pitchFamily="18" charset="0"/>
                <a:ea typeface="Cambria" pitchFamily="18" charset="0"/>
              </a:rPr>
              <a:t>.</a:t>
            </a:r>
          </a:p>
          <a:p>
            <a:pPr marL="0" indent="0">
              <a:buNone/>
            </a:pPr>
            <a:endParaRPr lang="en-IN" sz="2600" dirty="0">
              <a:latin typeface="Cambria" pitchFamily="18" charset="0"/>
              <a:ea typeface="Cambria" pitchFamily="18" charset="0"/>
            </a:endParaRPr>
          </a:p>
          <a:p>
            <a:pPr marL="0" indent="0">
              <a:buNone/>
            </a:pPr>
            <a:r>
              <a:rPr lang="en-IN" sz="2600" b="1" dirty="0">
                <a:latin typeface="Cambria" pitchFamily="18" charset="0"/>
                <a:ea typeface="Cambria" pitchFamily="18" charset="0"/>
              </a:rPr>
              <a:t>Out Come</a:t>
            </a:r>
          </a:p>
          <a:p>
            <a:pPr marL="0" indent="0">
              <a:buNone/>
            </a:pPr>
            <a:r>
              <a:rPr lang="en-IN" sz="2600" b="1" dirty="0">
                <a:latin typeface="Cambria" pitchFamily="18" charset="0"/>
                <a:ea typeface="Cambria" pitchFamily="18" charset="0"/>
              </a:rPr>
              <a:t>	</a:t>
            </a:r>
            <a:r>
              <a:rPr lang="en-IN" sz="2600" dirty="0">
                <a:latin typeface="Cambria" pitchFamily="18" charset="0"/>
                <a:ea typeface="Cambria" pitchFamily="18" charset="0"/>
              </a:rPr>
              <a:t>Work’s site (location) geotag with two photographs.</a:t>
            </a:r>
          </a:p>
        </p:txBody>
      </p:sp>
    </p:spTree>
    <p:extLst>
      <p:ext uri="{BB962C8B-B14F-4D97-AF65-F5344CB8AC3E}">
        <p14:creationId xmlns:p14="http://schemas.microsoft.com/office/powerpoint/2010/main" val="243246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625473"/>
          </a:xfrm>
        </p:spPr>
        <p:txBody>
          <a:bodyPr>
            <a:normAutofit/>
          </a:bodyPr>
          <a:lstStyle/>
          <a:p>
            <a:r>
              <a:rPr lang="en-IN" sz="2800" b="1" dirty="0">
                <a:solidFill>
                  <a:schemeClr val="tx1"/>
                </a:solidFill>
                <a:latin typeface="Cambria" panose="02040503050406030204" pitchFamily="18" charset="0"/>
                <a:ea typeface="Cambria" panose="02040503050406030204" pitchFamily="18" charset="0"/>
              </a:rPr>
              <a:t>Stage-2(During)</a:t>
            </a:r>
          </a:p>
        </p:txBody>
      </p:sp>
      <p:sp>
        <p:nvSpPr>
          <p:cNvPr id="3" name="Content Placeholder 2"/>
          <p:cNvSpPr>
            <a:spLocks noGrp="1"/>
          </p:cNvSpPr>
          <p:nvPr>
            <p:ph sz="quarter" idx="1"/>
          </p:nvPr>
        </p:nvSpPr>
        <p:spPr>
          <a:xfrm>
            <a:off x="609600" y="1600201"/>
            <a:ext cx="11125200" cy="4901955"/>
          </a:xfrm>
        </p:spPr>
        <p:txBody>
          <a:bodyPr>
            <a:normAutofit/>
          </a:bodyPr>
          <a:lstStyle/>
          <a:p>
            <a:pPr marL="0" indent="0">
              <a:buNone/>
            </a:pPr>
            <a:r>
              <a:rPr lang="en-US" sz="2600" dirty="0">
                <a:latin typeface="Cambria" panose="02040503050406030204" pitchFamily="18" charset="0"/>
                <a:ea typeface="Cambria" panose="02040503050406030204" pitchFamily="18" charset="0"/>
              </a:rPr>
              <a:t>In this stage, on-going status of the work geotagged during progress of the work. </a:t>
            </a:r>
          </a:p>
          <a:p>
            <a:pPr marL="0" indent="0">
              <a:buNone/>
            </a:pPr>
            <a:endParaRPr lang="en-IN" sz="2600" dirty="0">
              <a:latin typeface="Cambria" panose="02040503050406030204" pitchFamily="18" charset="0"/>
              <a:ea typeface="Cambria" panose="02040503050406030204" pitchFamily="18" charset="0"/>
            </a:endParaRPr>
          </a:p>
          <a:p>
            <a:pPr marL="0" indent="0">
              <a:buNone/>
            </a:pPr>
            <a:r>
              <a:rPr lang="en-IN" sz="2600" b="1" dirty="0">
                <a:latin typeface="Cambria" panose="02040503050406030204" pitchFamily="18" charset="0"/>
                <a:ea typeface="Cambria" panose="02040503050406030204" pitchFamily="18" charset="0"/>
              </a:rPr>
              <a:t>Pre conditions:</a:t>
            </a:r>
          </a:p>
          <a:p>
            <a:pPr marL="0" indent="0">
              <a:buNone/>
            </a:pPr>
            <a:r>
              <a:rPr lang="en-IN" sz="2600" dirty="0">
                <a:latin typeface="Cambria" panose="02040503050406030204" pitchFamily="18" charset="0"/>
                <a:ea typeface="Cambria" panose="02040503050406030204" pitchFamily="18" charset="0"/>
              </a:rPr>
              <a:t>	1. Stage-1geotag done and received in </a:t>
            </a:r>
            <a:r>
              <a:rPr lang="en-IN" sz="2600" dirty="0" err="1">
                <a:latin typeface="Cambria" panose="02040503050406030204" pitchFamily="18" charset="0"/>
                <a:ea typeface="Cambria" panose="02040503050406030204" pitchFamily="18" charset="0"/>
              </a:rPr>
              <a:t>NREGASoft</a:t>
            </a:r>
            <a:r>
              <a:rPr lang="en-IN" sz="2600" dirty="0">
                <a:latin typeface="Cambria" panose="02040503050406030204" pitchFamily="18" charset="0"/>
                <a:ea typeface="Cambria" panose="02040503050406030204" pitchFamily="18" charset="0"/>
              </a:rPr>
              <a:t>.</a:t>
            </a:r>
          </a:p>
          <a:p>
            <a:pPr marL="0" indent="0">
              <a:buNone/>
            </a:pPr>
            <a:r>
              <a:rPr lang="en-IN" sz="2600" dirty="0">
                <a:latin typeface="Cambria" panose="02040503050406030204" pitchFamily="18" charset="0"/>
                <a:ea typeface="Cambria" panose="02040503050406030204" pitchFamily="18" charset="0"/>
              </a:rPr>
              <a:t>	2.  30% of estimated cost booked as expenditure in </a:t>
            </a:r>
            <a:r>
              <a:rPr lang="en-IN" sz="2600" dirty="0" err="1">
                <a:latin typeface="Cambria" panose="02040503050406030204" pitchFamily="18" charset="0"/>
                <a:ea typeface="Cambria" panose="02040503050406030204" pitchFamily="18" charset="0"/>
              </a:rPr>
              <a:t>NREGASoft</a:t>
            </a:r>
            <a:r>
              <a:rPr lang="en-IN" sz="2600" dirty="0">
                <a:latin typeface="Cambria" panose="02040503050406030204" pitchFamily="18" charset="0"/>
                <a:ea typeface="Cambria" panose="02040503050406030204" pitchFamily="18" charset="0"/>
              </a:rPr>
              <a:t>.</a:t>
            </a:r>
          </a:p>
          <a:p>
            <a:pPr marL="0" indent="0">
              <a:buNone/>
            </a:pPr>
            <a:endParaRPr lang="en-IN" sz="2600" dirty="0">
              <a:latin typeface="Cambria" panose="02040503050406030204" pitchFamily="18" charset="0"/>
              <a:ea typeface="Cambria" panose="02040503050406030204" pitchFamily="18" charset="0"/>
            </a:endParaRPr>
          </a:p>
          <a:p>
            <a:pPr marL="0" indent="0">
              <a:buNone/>
            </a:pPr>
            <a:r>
              <a:rPr lang="en-IN" sz="2600" b="1" dirty="0">
                <a:latin typeface="Cambria" panose="02040503050406030204" pitchFamily="18" charset="0"/>
                <a:ea typeface="Cambria" panose="02040503050406030204" pitchFamily="18" charset="0"/>
              </a:rPr>
              <a:t>Out-Come:</a:t>
            </a:r>
          </a:p>
          <a:p>
            <a:pPr marL="0" indent="0">
              <a:buNone/>
            </a:pPr>
            <a:r>
              <a:rPr lang="en-IN" sz="2600" b="1" dirty="0">
                <a:latin typeface="Cambria" panose="02040503050406030204" pitchFamily="18" charset="0"/>
                <a:ea typeface="Cambria" panose="02040503050406030204" pitchFamily="18" charset="0"/>
              </a:rPr>
              <a:t>	</a:t>
            </a:r>
            <a:r>
              <a:rPr lang="en-IN" sz="2600" dirty="0">
                <a:latin typeface="Cambria" panose="02040503050406030204" pitchFamily="18" charset="0"/>
                <a:ea typeface="Cambria" panose="02040503050406030204" pitchFamily="18" charset="0"/>
              </a:rPr>
              <a:t> Geotag of On-going stage of the work with photographs.</a:t>
            </a:r>
          </a:p>
        </p:txBody>
      </p:sp>
    </p:spTree>
    <p:extLst>
      <p:ext uri="{BB962C8B-B14F-4D97-AF65-F5344CB8AC3E}">
        <p14:creationId xmlns:p14="http://schemas.microsoft.com/office/powerpoint/2010/main" val="220095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909883"/>
          </a:xfrm>
        </p:spPr>
        <p:txBody>
          <a:bodyPr>
            <a:normAutofit/>
          </a:bodyPr>
          <a:lstStyle/>
          <a:p>
            <a:r>
              <a:rPr lang="en-IN" sz="2800" b="1" dirty="0">
                <a:solidFill>
                  <a:schemeClr val="tx1"/>
                </a:solidFill>
                <a:latin typeface="Cambria" panose="02040503050406030204" pitchFamily="18" charset="0"/>
                <a:ea typeface="Cambria" panose="02040503050406030204" pitchFamily="18" charset="0"/>
              </a:rPr>
              <a:t>Stage-3(After completion of work)</a:t>
            </a:r>
          </a:p>
        </p:txBody>
      </p:sp>
      <p:sp>
        <p:nvSpPr>
          <p:cNvPr id="3" name="Content Placeholder 2"/>
          <p:cNvSpPr>
            <a:spLocks noGrp="1"/>
          </p:cNvSpPr>
          <p:nvPr>
            <p:ph sz="quarter" idx="1"/>
          </p:nvPr>
        </p:nvSpPr>
        <p:spPr>
          <a:xfrm>
            <a:off x="914400" y="1600201"/>
            <a:ext cx="10896600" cy="4901955"/>
          </a:xfrm>
        </p:spPr>
        <p:txBody>
          <a:bodyPr>
            <a:normAutofit/>
          </a:bodyPr>
          <a:lstStyle/>
          <a:p>
            <a:pPr marL="0" indent="0">
              <a:buNone/>
            </a:pPr>
            <a:r>
              <a:rPr lang="en-US" sz="2600" dirty="0">
                <a:latin typeface="Cambria" panose="02040503050406030204" pitchFamily="18" charset="0"/>
                <a:ea typeface="Cambria" panose="02040503050406030204" pitchFamily="18" charset="0"/>
              </a:rPr>
              <a:t>In this stage, assets geotagged after the completion of the work. </a:t>
            </a:r>
            <a:endParaRPr lang="en-IN" sz="2600" dirty="0">
              <a:latin typeface="Cambria" panose="02040503050406030204" pitchFamily="18" charset="0"/>
              <a:ea typeface="Cambria" panose="02040503050406030204" pitchFamily="18" charset="0"/>
            </a:endParaRPr>
          </a:p>
          <a:p>
            <a:pPr marL="0" indent="0">
              <a:buNone/>
            </a:pPr>
            <a:endParaRPr lang="en-IN" sz="2600" b="1" dirty="0">
              <a:latin typeface="Cambria" panose="02040503050406030204" pitchFamily="18" charset="0"/>
              <a:ea typeface="Cambria" panose="02040503050406030204" pitchFamily="18" charset="0"/>
            </a:endParaRPr>
          </a:p>
          <a:p>
            <a:pPr marL="0" indent="0">
              <a:buNone/>
            </a:pPr>
            <a:r>
              <a:rPr lang="en-IN" sz="2600" b="1" dirty="0">
                <a:latin typeface="Cambria" panose="02040503050406030204" pitchFamily="18" charset="0"/>
                <a:ea typeface="Cambria" panose="02040503050406030204" pitchFamily="18" charset="0"/>
              </a:rPr>
              <a:t>Pre conditions:</a:t>
            </a:r>
          </a:p>
          <a:p>
            <a:pPr marL="0" indent="0">
              <a:buNone/>
            </a:pPr>
            <a:r>
              <a:rPr lang="en-IN" sz="2600" dirty="0">
                <a:latin typeface="Cambria" panose="02040503050406030204" pitchFamily="18" charset="0"/>
                <a:ea typeface="Cambria" panose="02040503050406030204" pitchFamily="18" charset="0"/>
              </a:rPr>
              <a:t>	1. Stage-2 geotagging done and received in </a:t>
            </a:r>
            <a:r>
              <a:rPr lang="en-IN" sz="2600" dirty="0" err="1">
                <a:latin typeface="Cambria" panose="02040503050406030204" pitchFamily="18" charset="0"/>
                <a:ea typeface="Cambria" panose="02040503050406030204" pitchFamily="18" charset="0"/>
              </a:rPr>
              <a:t>NREGASoft</a:t>
            </a:r>
            <a:r>
              <a:rPr lang="en-IN" sz="2600" dirty="0">
                <a:latin typeface="Cambria" panose="02040503050406030204" pitchFamily="18" charset="0"/>
                <a:ea typeface="Cambria" panose="02040503050406030204" pitchFamily="18" charset="0"/>
              </a:rPr>
              <a:t>.</a:t>
            </a:r>
          </a:p>
          <a:p>
            <a:pPr marL="0" indent="0">
              <a:buNone/>
            </a:pPr>
            <a:r>
              <a:rPr lang="en-IN" sz="2600" dirty="0">
                <a:latin typeface="Cambria" panose="02040503050406030204" pitchFamily="18" charset="0"/>
                <a:ea typeface="Cambria" panose="02040503050406030204" pitchFamily="18" charset="0"/>
              </a:rPr>
              <a:t>	2.  Work marked as completed  in </a:t>
            </a:r>
            <a:r>
              <a:rPr lang="en-IN" sz="2600" dirty="0" err="1">
                <a:latin typeface="Cambria" panose="02040503050406030204" pitchFamily="18" charset="0"/>
                <a:ea typeface="Cambria" panose="02040503050406030204" pitchFamily="18" charset="0"/>
              </a:rPr>
              <a:t>NREGASoft</a:t>
            </a:r>
            <a:r>
              <a:rPr lang="en-IN" sz="2600" dirty="0">
                <a:latin typeface="Cambria" panose="02040503050406030204" pitchFamily="18" charset="0"/>
                <a:ea typeface="Cambria" panose="02040503050406030204" pitchFamily="18" charset="0"/>
              </a:rPr>
              <a:t>.</a:t>
            </a:r>
          </a:p>
          <a:p>
            <a:pPr marL="0" indent="0">
              <a:buNone/>
            </a:pPr>
            <a:endParaRPr lang="en-IN" sz="2600" dirty="0">
              <a:latin typeface="Cambria" panose="02040503050406030204" pitchFamily="18" charset="0"/>
              <a:ea typeface="Cambria" panose="02040503050406030204" pitchFamily="18" charset="0"/>
            </a:endParaRPr>
          </a:p>
          <a:p>
            <a:pPr marL="0" indent="0">
              <a:buNone/>
            </a:pPr>
            <a:r>
              <a:rPr lang="en-IN" sz="2600" b="1" dirty="0">
                <a:latin typeface="Cambria" panose="02040503050406030204" pitchFamily="18" charset="0"/>
                <a:ea typeface="Cambria" panose="02040503050406030204" pitchFamily="18" charset="0"/>
              </a:rPr>
              <a:t>Out-Come:</a:t>
            </a:r>
          </a:p>
          <a:p>
            <a:pPr marL="0" indent="0">
              <a:buNone/>
            </a:pPr>
            <a:r>
              <a:rPr lang="en-IN" sz="2600" b="1" dirty="0">
                <a:latin typeface="Cambria" panose="02040503050406030204" pitchFamily="18" charset="0"/>
                <a:ea typeface="Cambria" panose="02040503050406030204" pitchFamily="18" charset="0"/>
              </a:rPr>
              <a:t>	</a:t>
            </a:r>
            <a:r>
              <a:rPr lang="en-IN" sz="2600" dirty="0">
                <a:latin typeface="Cambria" panose="02040503050406030204" pitchFamily="18" charset="0"/>
                <a:ea typeface="Cambria" panose="02040503050406030204" pitchFamily="18" charset="0"/>
              </a:rPr>
              <a:t> Geotag of assets created with photographs.</a:t>
            </a:r>
          </a:p>
        </p:txBody>
      </p:sp>
    </p:spTree>
    <p:extLst>
      <p:ext uri="{BB962C8B-B14F-4D97-AF65-F5344CB8AC3E}">
        <p14:creationId xmlns:p14="http://schemas.microsoft.com/office/powerpoint/2010/main" val="2487583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11582400" cy="6172200"/>
          </a:xfrm>
        </p:spPr>
        <p:txBody>
          <a:bodyPr>
            <a:normAutofit/>
          </a:bodyPr>
          <a:lstStyle/>
          <a:p>
            <a:pPr>
              <a:buNone/>
            </a:pPr>
            <a:endParaRPr lang="en-IN" sz="2800" dirty="0">
              <a:latin typeface="Cambria" pitchFamily="18" charset="0"/>
              <a:ea typeface="Cambria" pitchFamily="18" charset="0"/>
            </a:endParaRPr>
          </a:p>
          <a:p>
            <a:pPr>
              <a:buNone/>
            </a:pPr>
            <a:endParaRPr lang="en-IN" sz="2800" dirty="0">
              <a:latin typeface="Cambria" pitchFamily="18" charset="0"/>
              <a:ea typeface="Cambria" pitchFamily="18" charset="0"/>
            </a:endParaRPr>
          </a:p>
          <a:p>
            <a:pPr>
              <a:buNone/>
            </a:pPr>
            <a:endParaRPr lang="en-IN" sz="2800" dirty="0">
              <a:latin typeface="Cambria" pitchFamily="18" charset="0"/>
              <a:ea typeface="Cambria" pitchFamily="18" charset="0"/>
            </a:endParaRPr>
          </a:p>
          <a:p>
            <a:pPr>
              <a:buNone/>
            </a:pPr>
            <a:r>
              <a:rPr lang="en-IN" sz="2800" dirty="0">
                <a:latin typeface="Cambria" pitchFamily="18" charset="0"/>
                <a:ea typeface="Cambria" pitchFamily="18" charset="0"/>
              </a:rPr>
              <a:t>	Drones used for regular monitoring as well as special inspection. </a:t>
            </a:r>
          </a:p>
          <a:p>
            <a:pPr>
              <a:buNone/>
            </a:pPr>
            <a:endParaRPr lang="en-IN" sz="2800" dirty="0">
              <a:latin typeface="Cambria" pitchFamily="18" charset="0"/>
              <a:ea typeface="Cambria" pitchFamily="18" charset="0"/>
            </a:endParaRPr>
          </a:p>
          <a:p>
            <a:pPr>
              <a:buNone/>
            </a:pPr>
            <a:r>
              <a:rPr lang="en-IN" sz="2800" dirty="0">
                <a:latin typeface="Cambria" pitchFamily="18" charset="0"/>
                <a:ea typeface="Cambria" pitchFamily="18" charset="0"/>
              </a:rPr>
              <a:t>Following activities proposed for using drone:</a:t>
            </a:r>
          </a:p>
          <a:p>
            <a:pPr lvl="0"/>
            <a:r>
              <a:rPr lang="en-IN" sz="2800" dirty="0">
                <a:latin typeface="Cambria" pitchFamily="18" charset="0"/>
                <a:ea typeface="Cambria" pitchFamily="18" charset="0"/>
              </a:rPr>
              <a:t>Monitoring of ongoing works </a:t>
            </a:r>
            <a:endParaRPr lang="en-US" sz="2800" dirty="0">
              <a:latin typeface="Cambria" pitchFamily="18" charset="0"/>
              <a:ea typeface="Cambria" pitchFamily="18" charset="0"/>
            </a:endParaRPr>
          </a:p>
          <a:p>
            <a:pPr lvl="0"/>
            <a:r>
              <a:rPr lang="en-IN" sz="2800" dirty="0">
                <a:latin typeface="Cambria" pitchFamily="18" charset="0"/>
                <a:ea typeface="Cambria" pitchFamily="18" charset="0"/>
              </a:rPr>
              <a:t>Inspection of completed work </a:t>
            </a:r>
            <a:endParaRPr lang="en-US" sz="2800" dirty="0">
              <a:latin typeface="Cambria" pitchFamily="18" charset="0"/>
              <a:ea typeface="Cambria" pitchFamily="18" charset="0"/>
            </a:endParaRPr>
          </a:p>
          <a:p>
            <a:pPr lvl="0"/>
            <a:r>
              <a:rPr lang="en-IN" sz="2800" dirty="0">
                <a:latin typeface="Cambria" pitchFamily="18" charset="0"/>
                <a:ea typeface="Cambria" pitchFamily="18" charset="0"/>
              </a:rPr>
              <a:t>Impact assessment of the completed works</a:t>
            </a:r>
            <a:endParaRPr lang="en-US" sz="2800" dirty="0">
              <a:latin typeface="Cambria" pitchFamily="18" charset="0"/>
              <a:ea typeface="Cambria" pitchFamily="18" charset="0"/>
            </a:endParaRPr>
          </a:p>
          <a:p>
            <a:pPr lvl="0"/>
            <a:r>
              <a:rPr lang="en-IN" sz="2800" dirty="0">
                <a:latin typeface="Cambria" pitchFamily="18" charset="0"/>
                <a:ea typeface="Cambria" pitchFamily="18" charset="0"/>
              </a:rPr>
              <a:t>Special inspection</a:t>
            </a:r>
          </a:p>
          <a:p>
            <a:pPr lvl="0"/>
            <a:r>
              <a:rPr lang="en-IN" sz="2800" dirty="0">
                <a:latin typeface="Cambria" pitchFamily="18" charset="0"/>
                <a:ea typeface="Cambria" pitchFamily="18" charset="0"/>
              </a:rPr>
              <a:t>Monitoring quality of assets </a:t>
            </a:r>
            <a:endParaRPr lang="en-US" sz="2800" dirty="0">
              <a:latin typeface="Cambria" pitchFamily="18" charset="0"/>
              <a:ea typeface="Cambria" pitchFamily="18" charset="0"/>
            </a:endParaRPr>
          </a:p>
          <a:p>
            <a:endParaRPr lang="en-US" sz="2800" dirty="0">
              <a:latin typeface="Cambria" pitchFamily="18" charset="0"/>
              <a:ea typeface="Cambria" pitchFamily="18" charset="0"/>
            </a:endParaRPr>
          </a:p>
        </p:txBody>
      </p:sp>
      <p:sp>
        <p:nvSpPr>
          <p:cNvPr id="4" name="Title 1"/>
          <p:cNvSpPr>
            <a:spLocks noGrp="1"/>
          </p:cNvSpPr>
          <p:nvPr>
            <p:ph type="title"/>
          </p:nvPr>
        </p:nvSpPr>
        <p:spPr>
          <a:xfrm>
            <a:off x="1524000" y="228600"/>
            <a:ext cx="8686800" cy="914400"/>
          </a:xfrm>
        </p:spPr>
        <p:txBody>
          <a:bodyPr>
            <a:normAutofit/>
          </a:bodyPr>
          <a:lstStyle/>
          <a:p>
            <a:r>
              <a:rPr lang="en-US" sz="2800" b="1" dirty="0">
                <a:solidFill>
                  <a:schemeClr val="tx1"/>
                </a:solidFill>
                <a:latin typeface="Cambria" pitchFamily="18" charset="0"/>
                <a:ea typeface="Cambria" pitchFamily="18" charset="0"/>
              </a:rPr>
              <a:t>Use of DRONES in Monitoring</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459</TotalTime>
  <Words>1319</Words>
  <Application>Microsoft Office PowerPoint</Application>
  <PresentationFormat>Widescreen</PresentationFormat>
  <Paragraphs>193</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Cambria</vt:lpstr>
      <vt:lpstr>Corbel</vt:lpstr>
      <vt:lpstr>Gothic Uralic</vt:lpstr>
      <vt:lpstr>Times New Roman</vt:lpstr>
      <vt:lpstr>Tw Cen MT</vt:lpstr>
      <vt:lpstr>Wingdings</vt:lpstr>
      <vt:lpstr>Wingdings 2</vt:lpstr>
      <vt:lpstr>Median</vt:lpstr>
      <vt:lpstr>Use of Technology for  better   Public Asset Management   under Rural Development Government Schemes</vt:lpstr>
      <vt:lpstr>Flagship schemes of DoRD- in which technology  used</vt:lpstr>
      <vt:lpstr>Use of Technology in Mahatma Gandhi NREGS  </vt:lpstr>
      <vt:lpstr>Geographical Information System (GIS) based Planning in Mahatma Gandhi NREGA </vt:lpstr>
      <vt:lpstr>GeoMGNREGA</vt:lpstr>
      <vt:lpstr>Stage-1 (Before)</vt:lpstr>
      <vt:lpstr>Stage-2(During)</vt:lpstr>
      <vt:lpstr>Stage-3(After completion of work)</vt:lpstr>
      <vt:lpstr>Use of DRONES in Monitoring</vt:lpstr>
      <vt:lpstr>PowerPoint Presentation</vt:lpstr>
      <vt:lpstr>About the Jaldoot in MGNREGA </vt:lpstr>
      <vt:lpstr>Usage of Jaldoot App</vt:lpstr>
      <vt:lpstr>PowerPoint Presentation</vt:lpstr>
      <vt:lpstr>PowerPoint Presentation</vt:lpstr>
      <vt:lpstr>PowerPoint Presentation</vt:lpstr>
      <vt:lpstr>PowerPoint Presentation</vt:lpstr>
      <vt:lpstr>     National Mobile Monitoring System(NMMS) in MGNREGA </vt:lpstr>
      <vt:lpstr>PowerPoint Presentation</vt:lpstr>
      <vt:lpstr>PowerPoint Presentation</vt:lpstr>
      <vt:lpstr>Citizen-Centric Mobile Application (CCMA) An instrument for information flow from ground level to the highest level and is a bridge between  citizens and the system. Supports policy decisions at the Ministry to improve quality of public services. Citizen will able to provide feedback about assets that have been  created. An initiative towards - Transparency, Accountability and Good Governance  Total No of Janmanrega users across India - 1,29,331</vt:lpstr>
      <vt:lpstr>Area Officer App in MGNREGA </vt:lpstr>
      <vt:lpstr>Area Officer Visit APP –Features  </vt:lpstr>
      <vt:lpstr>PowerPoint Presentation</vt:lpstr>
      <vt:lpstr>PowerPoint Presentation</vt:lpstr>
      <vt:lpstr>PowerPoint Presentation</vt:lpstr>
      <vt:lpstr>Use of Technology in PMGSY</vt:lpstr>
      <vt:lpstr>Use of Technology in Pradhan Mantri Awas Yojana-Gramin ( PMAY-G)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in Public Asset Management</dc:title>
  <dc:creator>acer</dc:creator>
  <cp:lastModifiedBy>vinu pol</cp:lastModifiedBy>
  <cp:revision>34</cp:revision>
  <dcterms:created xsi:type="dcterms:W3CDTF">2023-08-18T11:41:32Z</dcterms:created>
  <dcterms:modified xsi:type="dcterms:W3CDTF">2023-08-19T07:08:23Z</dcterms:modified>
</cp:coreProperties>
</file>